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9"/>
  </p:notesMasterIdLst>
  <p:sldIdLst>
    <p:sldId id="256" r:id="rId5"/>
    <p:sldId id="275" r:id="rId6"/>
    <p:sldId id="276" r:id="rId7"/>
    <p:sldId id="273" r:id="rId8"/>
    <p:sldId id="277" r:id="rId9"/>
    <p:sldId id="279" r:id="rId10"/>
    <p:sldId id="278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57" r:id="rId28"/>
    <p:sldId id="261" r:id="rId29"/>
    <p:sldId id="264" r:id="rId30"/>
    <p:sldId id="260" r:id="rId31"/>
    <p:sldId id="266" r:id="rId32"/>
    <p:sldId id="267" r:id="rId33"/>
    <p:sldId id="263" r:id="rId34"/>
    <p:sldId id="272" r:id="rId35"/>
    <p:sldId id="269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400"/>
    <a:srgbClr val="FA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62859-6A02-4963-813F-8A6A91A0CE99}" v="7" dt="2021-12-01T20:57:55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098" autoAdjust="0"/>
  </p:normalViewPr>
  <p:slideViewPr>
    <p:cSldViewPr snapToGrid="0">
      <p:cViewPr varScale="1">
        <p:scale>
          <a:sx n="86" d="100"/>
          <a:sy n="86" d="100"/>
        </p:scale>
        <p:origin x="1554" y="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619CA-3D22-4F70-8949-9CEFF637B8C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E11B4-1727-4B20-9D49-4CF764063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2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สวัสดีครับ พวกเรา กลุ่ม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power electronics for electromechanical energy-harvesting system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หรือ อิเล็กทรอนิกส์กำลัง สำหรับระบบเก็บเกี่ยวพลังงานชนิดเครื่องจักรกลไฟฟ้า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มีสมาชิกสองคนคือ ผม นายณัฐพล กาบแก้ว รหัสนิสิต 6130176521 และ นายสันติ ว่องประเสริฐ รหัสนิสิต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6130553421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ครับ โครงงานฉบับนี้ มีจุดประสงค์เพื่อสร้างแผ่นพื้นเก็บเกี่ยวพลังงาน โดยใช้เครื่องจักรกลไฟฟ้า</a:t>
            </a:r>
            <a:r>
              <a:rPr lang="th-TH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ซิงโครนัส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ประเภทแม่เหล็กถาวร เป็นเครื่องกำเนิดไฟฟ้า โดยมีอาจารย์</a:t>
            </a:r>
            <a:r>
              <a:rPr lang="th-TH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สุร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พงศ์ สุวรรณกวิน เป็นอาจารย์ที่ปรึกษาครับ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ต่อมาจะเป็นส่วนของ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ที่มาและความสำคัญของโครงงานครับ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การเก็บเกี่ยวพลังงานจากการเคลื่อนไหวของมนุษย์นั้น เป็นเรื่องที่น่าสนใจ สามารถนำมาทำให้เกิดขึ้นจริงได้ เช่นในกรณีของแผ่นพื้นเก็บพลังงานนั้น ได้ถูกนำมาสร้างเป็นผลิตภัณฑ์ที่สามารถสร้างรายได้ และได้มีการติดตั้งใช้งานแล้วในหลายๆ ที่ เช่นกรณีตัวอย่างของ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Pavegen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ครับ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Pavegen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เป็นบริษัท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Startup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ที่สร้างแผ่นพื้นเก็บพลังงาน เพื่อที่จะจ่ายพลังงานให้กับอุปกรณ์ขนาดเล็ก เช่น เซนเซอร์ต่างๆ ที่เชื่อมต่อกับระบบอินเทอร์เน็ตของสรรพสิ่ง 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Internet of Things; IoT)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หรืออุปกรณ์ส่องสว่างประเภทหลอด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LED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หรือกักเก็บพลังงานไว้ใน</a:t>
            </a:r>
            <a:r>
              <a:rPr lang="th-TH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แบตเต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อร์รี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อย่างในรูปที่ได้นำเสนอไปทางด้านซ้ายจะเป็นโปสเตอร์แสดงการทำงานของ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Pavegen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ครับ และด้านขวาจะเป็นสถานที่ที่ได้มีการนำ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Pavegen </a:t>
            </a:r>
            <a:r>
              <a:rPr lang="th-T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ไปติดตั้งจริงๆ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แต่จุดอ่อนที่เป็นปัญหาของระบบแผ่นพื้นเก็บเกี่ยวพลังงานคือ พลังงานที่ได้จากเท้าของมนุษย์ในการเหยียบแต่ละครั้งมีค่าน้อยมากครับ </a:t>
            </a:r>
          </a:p>
          <a:p>
            <a:r>
              <a:rPr lang="th-TH" dirty="0"/>
              <a:t>นั่นคือ </a:t>
            </a:r>
            <a:r>
              <a:rPr lang="th-TH" dirty="0" err="1"/>
              <a:t>ราวๆ</a:t>
            </a:r>
            <a:r>
              <a:rPr lang="th-TH" dirty="0"/>
              <a:t> หนึ่งถึงห้าจูลต่อการเหยียบแต่ละครั้งครับ ดังนั้นหัวใจสำคัญที่จะทำให้แผ่นพื้นเก็บเกี่ยวพลังงานสามารถใช้งานได้จริงคือ การมีประสิทธิภาพที่สูงครับ</a:t>
            </a:r>
          </a:p>
          <a:p>
            <a:r>
              <a:rPr lang="th-TH" dirty="0"/>
              <a:t>จึงจะทำให้แผ่นพื้นเก็บเกี่ยวพลังงาน สามารถเก็บเกี่ยวพลังงานได้มากพอสำหรับการใช้งานจริง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1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ในส่วนต่อไปจะเป็นภาพรวมของโครงงานของเราครับ</a:t>
            </a:r>
          </a:p>
          <a:p>
            <a:r>
              <a:rPr lang="th-TH" dirty="0"/>
              <a:t>โครงงานของเรามีจุดประสงค์คือ</a:t>
            </a:r>
          </a:p>
          <a:p>
            <a:r>
              <a:rPr lang="th-TH" dirty="0"/>
              <a:t>เพื่อสร้างแผ่นพื้นเก็บเกี่ยวพลังงานครับ</a:t>
            </a:r>
          </a:p>
          <a:p>
            <a:r>
              <a:rPr lang="th-TH" dirty="0"/>
              <a:t>โดยโครงงานของเราจะใช้มอเตอร์</a:t>
            </a:r>
            <a:r>
              <a:rPr lang="th-TH" dirty="0" err="1"/>
              <a:t>ซิงโครนัส</a:t>
            </a:r>
            <a:r>
              <a:rPr lang="th-TH" dirty="0"/>
              <a:t>ประเภทแม่เหล็กถาวรมาใช้เป็นเครื่องกำเนิดไฟฟ้าของระบบแผ่นพื้นครับ</a:t>
            </a:r>
          </a:p>
          <a:p>
            <a:r>
              <a:rPr lang="th-TH" dirty="0"/>
              <a:t>โครงงานของเราจะใช้โปรแกรม </a:t>
            </a:r>
            <a:r>
              <a:rPr lang="en-US" dirty="0"/>
              <a:t>MATLAB Simulink </a:t>
            </a:r>
            <a:r>
              <a:rPr lang="th-TH" dirty="0"/>
              <a:t>ในการออกแบบและทดสอบระบบครับ</a:t>
            </a:r>
          </a:p>
          <a:p>
            <a:r>
              <a:rPr lang="th-TH" dirty="0"/>
              <a:t>เราจะใช้ </a:t>
            </a:r>
            <a:r>
              <a:rPr lang="en-US" dirty="0"/>
              <a:t>Simulink Embedded coder toolbox </a:t>
            </a:r>
            <a:r>
              <a:rPr lang="th-TH" dirty="0"/>
              <a:t>เพื่อที่จะสร้าง</a:t>
            </a:r>
            <a:r>
              <a:rPr lang="th-TH" dirty="0" err="1"/>
              <a:t>โค๊ด</a:t>
            </a:r>
            <a:r>
              <a:rPr lang="th-TH" dirty="0"/>
              <a:t>ภาษา </a:t>
            </a:r>
            <a:r>
              <a:rPr lang="en-US" dirty="0"/>
              <a:t>C/C++ </a:t>
            </a:r>
            <a:r>
              <a:rPr lang="th-TH" dirty="0"/>
              <a:t>ที่ </a:t>
            </a:r>
            <a:r>
              <a:rPr lang="en-US" dirty="0"/>
              <a:t>optimize </a:t>
            </a:r>
            <a:r>
              <a:rPr lang="th-TH" dirty="0"/>
              <a:t>สำหรับระบบผังตัวที่ใช้ในแผ่นพื้นของเราครับ</a:t>
            </a:r>
          </a:p>
          <a:p>
            <a:r>
              <a:rPr lang="th-TH" dirty="0"/>
              <a:t>เราได้มีการใช้อัลกอริทึมการมอดูเลตแบบสองแขน และติดตามการทำงานในจตุภาคที่หนึ่ง เพื่อเพิ่มประสิทธิภาพให้กับอิน</a:t>
            </a:r>
            <a:r>
              <a:rPr lang="th-TH" dirty="0" err="1"/>
              <a:t>เวอร์เต</a:t>
            </a:r>
            <a:r>
              <a:rPr lang="th-TH" dirty="0"/>
              <a:t>อร</a:t>
            </a:r>
            <a:r>
              <a:rPr lang="th-TH" dirty="0" err="1"/>
              <a:t>์ค</a:t>
            </a:r>
            <a:r>
              <a:rPr lang="th-TH" dirty="0"/>
              <a:t>รับ โดยที่จะขอนำเสนอรายละเอียดเพิ่มเติมของส่วนนี้ในหัวข้อถัดไปครับ</a:t>
            </a:r>
          </a:p>
          <a:p>
            <a:r>
              <a:rPr lang="th-TH" dirty="0"/>
              <a:t>และสุดท้ายครับ เราได้มีการพัฒนาอัลกอริทึมในการติดตามจุดทำงานที่ให้กำลังไฟฟ้าสูงสุด หรือ </a:t>
            </a:r>
            <a:r>
              <a:rPr lang="en-US" dirty="0"/>
              <a:t>MPPT </a:t>
            </a:r>
            <a:r>
              <a:rPr lang="th-TH" dirty="0"/>
              <a:t>โดยใช้เทคนิคการเปรียบเทียบเชิงกล-ไฟฟ้าครับ</a:t>
            </a:r>
          </a:p>
          <a:p>
            <a:r>
              <a:rPr lang="th-TH" dirty="0"/>
              <a:t>โดยนายสันติ ว่องประเสริฐ ได้รับมอบหมายความรับผิดชอบในส่วนของการออกแบบอัลกอริทึม </a:t>
            </a:r>
            <a:r>
              <a:rPr lang="en-US" dirty="0"/>
              <a:t>MPPT </a:t>
            </a:r>
            <a:r>
              <a:rPr lang="th-TH" dirty="0"/>
              <a:t>และ</a:t>
            </a:r>
          </a:p>
          <a:p>
            <a:r>
              <a:rPr lang="th-TH" dirty="0"/>
              <a:t>ผม นายณัฐพล กาบแก้ว ได้รับมอบหมายความรับผิดชอบในส่วนของการออกแบบอัลกอริทึม </a:t>
            </a:r>
            <a:r>
              <a:rPr lang="en-US" dirty="0"/>
              <a:t>TAM &amp; FQT</a:t>
            </a:r>
            <a:r>
              <a:rPr lang="th-TH" dirty="0"/>
              <a:t> ครับ</a:t>
            </a:r>
            <a:r>
              <a:rPr lang="en-US" dirty="0"/>
              <a:t> </a:t>
            </a:r>
            <a:r>
              <a:rPr lang="th-TH" dirty="0"/>
              <a:t>และ การนำ</a:t>
            </a:r>
            <a:r>
              <a:rPr lang="th-TH" dirty="0" err="1"/>
              <a:t>อั</a:t>
            </a:r>
            <a:r>
              <a:rPr lang="th-TH" dirty="0"/>
              <a:t>ลกอรึทึมที่ได้ออกแบบ มาทำให้เกิดขึ้นจริงบนอุปกรณ์ครับ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0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ต่อมา จะเป็นภาพรวมของ </a:t>
            </a:r>
            <a:r>
              <a:rPr lang="en-US" dirty="0"/>
              <a:t>Simulink model </a:t>
            </a:r>
            <a:r>
              <a:rPr lang="th-TH" dirty="0"/>
              <a:t>ของระบบแผ่นพื้นเก็บเกี่ยวพลังงานที่เราได้สร้างขึ้นครับ</a:t>
            </a:r>
          </a:p>
          <a:p>
            <a:r>
              <a:rPr lang="th-TH" dirty="0"/>
              <a:t>ระบบแผ่นพื้นเก็บเกี่ยวพลังงานจะประกอบไปด้วย 5 ส่วนด้วยกันครับ</a:t>
            </a:r>
          </a:p>
          <a:p>
            <a:r>
              <a:rPr lang="th-TH" dirty="0"/>
              <a:t>คือ</a:t>
            </a:r>
          </a:p>
          <a:p>
            <a:r>
              <a:rPr lang="th-TH" dirty="0"/>
              <a:t>1 </a:t>
            </a:r>
            <a:r>
              <a:rPr lang="th-TH" dirty="0" err="1"/>
              <a:t>แบตเต</a:t>
            </a:r>
            <a:r>
              <a:rPr lang="th-TH" dirty="0"/>
              <a:t>อร์รี </a:t>
            </a:r>
          </a:p>
          <a:p>
            <a:r>
              <a:rPr lang="th-TH" dirty="0"/>
              <a:t>2. บอร์ดอิน</a:t>
            </a:r>
            <a:r>
              <a:rPr lang="th-TH" dirty="0" err="1"/>
              <a:t>เวอร์เต</a:t>
            </a:r>
            <a:r>
              <a:rPr lang="th-TH" dirty="0"/>
              <a:t>อร์ </a:t>
            </a:r>
          </a:p>
          <a:p>
            <a:r>
              <a:rPr lang="th-TH" dirty="0"/>
              <a:t>3. ระบบฝังตัว </a:t>
            </a:r>
          </a:p>
          <a:p>
            <a:r>
              <a:rPr lang="th-TH" dirty="0"/>
              <a:t>4. มอเตอร์และระบบเชิงกล</a:t>
            </a:r>
          </a:p>
          <a:p>
            <a:r>
              <a:rPr lang="th-TH" dirty="0"/>
              <a:t>5. แรงที่มาจากเท้าเหยียบ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7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E11B4-1727-4B20-9D49-4CF764063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4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7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7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145EA-C71C-4F5B-B450-27B27A5C022E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00D92-A70D-4034-8035-95147F8E4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6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AE93-DD7F-4886-A357-A97F3D8BC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9276"/>
            <a:ext cx="9359590" cy="1362773"/>
          </a:xfrm>
        </p:spPr>
        <p:txBody>
          <a:bodyPr anchor="b">
            <a:normAutofit/>
          </a:bodyPr>
          <a:lstStyle/>
          <a:p>
            <a:pPr algn="l"/>
            <a:r>
              <a:rPr lang="en-US" sz="3600" b="0" dirty="0">
                <a:effectLst/>
              </a:rPr>
              <a:t>Power Electronics for Electromechanical Energy-Harvesting System</a:t>
            </a:r>
            <a:br>
              <a:rPr lang="en-US" sz="3200" b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2AE761D-337D-44EA-BD00-A3D615DBC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2300"/>
            <a:ext cx="9144000" cy="3138139"/>
          </a:xfrm>
        </p:spPr>
        <p:txBody>
          <a:bodyPr>
            <a:normAutofit/>
          </a:bodyPr>
          <a:lstStyle/>
          <a:p>
            <a:r>
              <a:rPr lang="en-US" sz="2800" dirty="0"/>
              <a:t>Nataphon Kabkaew 6130176521</a:t>
            </a:r>
          </a:p>
          <a:p>
            <a:r>
              <a:rPr lang="en-US" sz="2800" dirty="0"/>
              <a:t>Santi </a:t>
            </a:r>
            <a:r>
              <a:rPr lang="en-US" sz="2800" dirty="0" err="1"/>
              <a:t>Wongprasert</a:t>
            </a:r>
            <a:r>
              <a:rPr lang="en-US" sz="2800" dirty="0"/>
              <a:t> 6130553421</a:t>
            </a:r>
          </a:p>
          <a:p>
            <a:r>
              <a:rPr lang="en-US" sz="2800" dirty="0"/>
              <a:t>Advisor: Asst. Prof. Surapong </a:t>
            </a:r>
            <a:r>
              <a:rPr lang="en-US" sz="2800" dirty="0" err="1"/>
              <a:t>Suwankawin</a:t>
            </a:r>
            <a:endParaRPr lang="en-US" sz="2800" dirty="0"/>
          </a:p>
          <a:p>
            <a:r>
              <a:rPr lang="en-US" dirty="0"/>
              <a:t>Department of Electrical Engineering</a:t>
            </a:r>
          </a:p>
          <a:p>
            <a:r>
              <a:rPr lang="en-US" dirty="0"/>
              <a:t>Chulalongkorn University</a:t>
            </a:r>
            <a:endParaRPr lang="th-TH" dirty="0"/>
          </a:p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678F-A775-4129-ABF1-1D404F20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quadrant operation of </a:t>
            </a:r>
            <a:r>
              <a:rPr lang="en-US" dirty="0" err="1"/>
              <a:t>GaN</a:t>
            </a:r>
            <a:r>
              <a:rPr lang="en-US" dirty="0"/>
              <a:t> FET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0E165A9-C737-4F17-9D02-CDECCA092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24" y="1690688"/>
            <a:ext cx="4249613" cy="37467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078D7-D992-48DF-973C-E050038F5FE0}"/>
                  </a:ext>
                </a:extLst>
              </p:cNvPr>
              <p:cNvSpPr txBox="1"/>
              <p:nvPr/>
            </p:nvSpPr>
            <p:spPr>
              <a:xfrm>
                <a:off x="7432593" y="1816518"/>
                <a:ext cx="42668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dirty="0"/>
                  <a:t> in the third quadrant</a:t>
                </a:r>
              </a:p>
              <a:p>
                <a:r>
                  <a:rPr lang="en-US" dirty="0"/>
                  <a:t>operation is greater than the first quadrant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078D7-D992-48DF-973C-E050038F5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593" y="1816518"/>
                <a:ext cx="4266874" cy="646331"/>
              </a:xfrm>
              <a:prstGeom prst="rect">
                <a:avLst/>
              </a:prstGeom>
              <a:blipFill>
                <a:blip r:embed="rId3"/>
                <a:stretch>
                  <a:fillRect l="-114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2916C7-60AF-4DB6-BBC5-46CFDE927BF1}"/>
              </a:ext>
            </a:extLst>
          </p:cNvPr>
          <p:cNvCxnSpPr/>
          <p:nvPr/>
        </p:nvCxnSpPr>
        <p:spPr>
          <a:xfrm>
            <a:off x="9566031" y="2708031"/>
            <a:ext cx="0" cy="937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D14658-4288-43D7-AC44-804889015C3F}"/>
              </a:ext>
            </a:extLst>
          </p:cNvPr>
          <p:cNvSpPr txBox="1"/>
          <p:nvPr/>
        </p:nvSpPr>
        <p:spPr>
          <a:xfrm>
            <a:off x="8089665" y="4094873"/>
            <a:ext cx="2952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conduction loss when </a:t>
            </a:r>
          </a:p>
          <a:p>
            <a:r>
              <a:rPr lang="en-US" dirty="0"/>
              <a:t>conduct in third quadrant</a:t>
            </a:r>
          </a:p>
        </p:txBody>
      </p:sp>
    </p:spTree>
    <p:extLst>
      <p:ext uri="{BB962C8B-B14F-4D97-AF65-F5344CB8AC3E}">
        <p14:creationId xmlns:p14="http://schemas.microsoft.com/office/powerpoint/2010/main" val="14589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F07A-15DA-4263-8137-04648636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arm modulation; TAM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1D1FD-235E-486D-875A-F954B15AC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912" y="2803887"/>
            <a:ext cx="3124374" cy="2759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motor’s perspective, it cannot observe any change because only “line voltage” governs motor’s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1D332-71C1-4F69-9E8E-4094AF88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34" y="1499014"/>
            <a:ext cx="2686425" cy="2114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07E71-56CC-4CB0-B7D8-21C7DB90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90" y="2831798"/>
            <a:ext cx="2514951" cy="2333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5B875-0EAB-49EF-A333-6AB11FE01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9" y="4476978"/>
            <a:ext cx="3962953" cy="943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BE0AA-B11E-4E10-A0D2-665C636F53D7}"/>
              </a:ext>
            </a:extLst>
          </p:cNvPr>
          <p:cNvSpPr txBox="1"/>
          <p:nvPr/>
        </p:nvSpPr>
        <p:spPr>
          <a:xfrm>
            <a:off x="2464204" y="38141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CC939-9CBB-47A9-8516-24F0ABD76E91}"/>
              </a:ext>
            </a:extLst>
          </p:cNvPr>
          <p:cNvSpPr txBox="1"/>
          <p:nvPr/>
        </p:nvSpPr>
        <p:spPr>
          <a:xfrm>
            <a:off x="4890137" y="38141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586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DADB-2450-4A34-92B3-5C56CB9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arm modulation; TAM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5A19-1190-4F8F-8221-2A70FDAE5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6262" cy="671390"/>
          </a:xfrm>
        </p:spPr>
        <p:txBody>
          <a:bodyPr>
            <a:normAutofit/>
          </a:bodyPr>
          <a:lstStyle/>
          <a:p>
            <a:r>
              <a:rPr lang="en-US" dirty="0"/>
              <a:t>We choose zero-sequence offset voltage such that one switching arm is always on or always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DF4C9-4105-4CA5-905C-45FF17F4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25" y="2567616"/>
            <a:ext cx="3410426" cy="3248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5A9C6-67E2-4743-8883-3EDDD526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51" y="2614367"/>
            <a:ext cx="3439005" cy="3153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9E409-56AF-4A03-B5AA-3E773BD065BF}"/>
              </a:ext>
            </a:extLst>
          </p:cNvPr>
          <p:cNvSpPr txBox="1"/>
          <p:nvPr/>
        </p:nvSpPr>
        <p:spPr>
          <a:xfrm>
            <a:off x="1958973" y="6084277"/>
            <a:ext cx="32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arms always carry current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CD4C0-45FF-438E-B716-D0F2935355E1}"/>
              </a:ext>
            </a:extLst>
          </p:cNvPr>
          <p:cNvSpPr txBox="1"/>
          <p:nvPr/>
        </p:nvSpPr>
        <p:spPr>
          <a:xfrm>
            <a:off x="7018869" y="6084277"/>
            <a:ext cx="322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arms always carry current</a:t>
            </a:r>
          </a:p>
        </p:txBody>
      </p:sp>
    </p:spTree>
    <p:extLst>
      <p:ext uri="{BB962C8B-B14F-4D97-AF65-F5344CB8AC3E}">
        <p14:creationId xmlns:p14="http://schemas.microsoft.com/office/powerpoint/2010/main" val="259676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C398-C555-4172-B99D-2B3EAE15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Quadrant Tracking; FQT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8442C-4B99-41BC-98D9-E4C2633B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037" y="5907879"/>
            <a:ext cx="3768969" cy="1081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two-arm modulation has one degree of freedom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46C7FD-4BC2-42BF-8B6E-6C4B16901E19}"/>
              </a:ext>
            </a:extLst>
          </p:cNvPr>
          <p:cNvCxnSpPr/>
          <p:nvPr/>
        </p:nvCxnSpPr>
        <p:spPr>
          <a:xfrm>
            <a:off x="5466484" y="6239300"/>
            <a:ext cx="937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213DAD-D7A5-419D-9E10-96FF32D6330D}"/>
              </a:ext>
            </a:extLst>
          </p:cNvPr>
          <p:cNvSpPr txBox="1"/>
          <p:nvPr/>
        </p:nvSpPr>
        <p:spPr>
          <a:xfrm>
            <a:off x="6562591" y="5916134"/>
            <a:ext cx="5225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modulation mode such that the arm </a:t>
            </a:r>
          </a:p>
          <a:p>
            <a:r>
              <a:rPr lang="en-US" dirty="0"/>
              <a:t>which is always carry current operate in first quadrant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E00777-B3AB-4CE1-B53E-60DA149DB1A8}"/>
              </a:ext>
            </a:extLst>
          </p:cNvPr>
          <p:cNvSpPr/>
          <p:nvPr/>
        </p:nvSpPr>
        <p:spPr>
          <a:xfrm>
            <a:off x="3548183" y="1739838"/>
            <a:ext cx="1207477" cy="4898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BDE9AFC-440D-45D4-941D-5E73EC1A50E7}"/>
              </a:ext>
            </a:extLst>
          </p:cNvPr>
          <p:cNvSpPr/>
          <p:nvPr/>
        </p:nvSpPr>
        <p:spPr>
          <a:xfrm>
            <a:off x="2780323" y="2475645"/>
            <a:ext cx="2743200" cy="1092567"/>
          </a:xfrm>
          <a:prstGeom prst="parallelogram">
            <a:avLst/>
          </a:prstGeom>
          <a:solidFill>
            <a:srgbClr val="C9C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and Hold Line Current, Get commanded phase voltage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50DAEA-9569-4A5F-AED1-F917B1932DDF}"/>
              </a:ext>
            </a:extLst>
          </p:cNvPr>
          <p:cNvSpPr/>
          <p:nvPr/>
        </p:nvSpPr>
        <p:spPr>
          <a:xfrm>
            <a:off x="2715846" y="3936025"/>
            <a:ext cx="2872153" cy="961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modulation arm which will always carry current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51E88E-A083-494B-940E-7E87C75D3A8E}"/>
              </a:ext>
            </a:extLst>
          </p:cNvPr>
          <p:cNvSpPr/>
          <p:nvPr/>
        </p:nvSpPr>
        <p:spPr>
          <a:xfrm>
            <a:off x="6854094" y="3936025"/>
            <a:ext cx="2872153" cy="961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operating condition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B2041E-E046-4F66-B2A1-A219812907E2}"/>
              </a:ext>
            </a:extLst>
          </p:cNvPr>
          <p:cNvSpPr/>
          <p:nvPr/>
        </p:nvSpPr>
        <p:spPr>
          <a:xfrm>
            <a:off x="6854094" y="2606920"/>
            <a:ext cx="2872153" cy="961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zero-sequence offset accordingly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44B91EC-7B28-4325-A0F6-4C75E5D011F6}"/>
              </a:ext>
            </a:extLst>
          </p:cNvPr>
          <p:cNvSpPr/>
          <p:nvPr/>
        </p:nvSpPr>
        <p:spPr>
          <a:xfrm>
            <a:off x="6701693" y="1330391"/>
            <a:ext cx="3176952" cy="895837"/>
          </a:xfrm>
          <a:prstGeom prst="parallelogram">
            <a:avLst/>
          </a:prstGeom>
          <a:solidFill>
            <a:srgbClr val="C9C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zero-sequence offset to every phase of commanded voltage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E112E6-8AC5-4092-BA93-98166D1D1F5D}"/>
              </a:ext>
            </a:extLst>
          </p:cNvPr>
          <p:cNvSpPr/>
          <p:nvPr/>
        </p:nvSpPr>
        <p:spPr>
          <a:xfrm>
            <a:off x="7405077" y="191233"/>
            <a:ext cx="1770185" cy="6313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561F8E-631C-4E12-9C73-4B04C233D76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4151922" y="2229643"/>
            <a:ext cx="1" cy="246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1857C-B5A1-446F-94C3-A5D7DD80A5CE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4151923" y="3568212"/>
            <a:ext cx="0" cy="367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59C98F1-3C8F-4D0D-A342-F88EF366F981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5843955" y="3205285"/>
            <a:ext cx="754183" cy="4138246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9C2C88-BAEC-4AE6-994C-6890DD0192EF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90171" y="4897317"/>
            <a:ext cx="0" cy="754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31C40B-C5C9-4FD5-B10C-1EF2E90A872C}"/>
              </a:ext>
            </a:extLst>
          </p:cNvPr>
          <p:cNvCxnSpPr>
            <a:stCxn id="31" idx="0"/>
            <a:endCxn id="32" idx="2"/>
          </p:cNvCxnSpPr>
          <p:nvPr/>
        </p:nvCxnSpPr>
        <p:spPr>
          <a:xfrm flipV="1">
            <a:off x="8290171" y="3568212"/>
            <a:ext cx="0" cy="367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8CD221-1294-49DE-B8BF-EB48EACDCA42}"/>
              </a:ext>
            </a:extLst>
          </p:cNvPr>
          <p:cNvCxnSpPr>
            <a:stCxn id="32" idx="0"/>
            <a:endCxn id="33" idx="4"/>
          </p:cNvCxnSpPr>
          <p:nvPr/>
        </p:nvCxnSpPr>
        <p:spPr>
          <a:xfrm flipH="1" flipV="1">
            <a:off x="8290169" y="2226228"/>
            <a:ext cx="2" cy="380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50266B-9624-4658-8AA7-96EB6689CA55}"/>
              </a:ext>
            </a:extLst>
          </p:cNvPr>
          <p:cNvCxnSpPr>
            <a:stCxn id="33" idx="0"/>
            <a:endCxn id="34" idx="2"/>
          </p:cNvCxnSpPr>
          <p:nvPr/>
        </p:nvCxnSpPr>
        <p:spPr>
          <a:xfrm flipV="1">
            <a:off x="8290169" y="822570"/>
            <a:ext cx="1" cy="507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12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5671-97BE-4403-B0D4-AB7AAC07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40FFDA-9258-4515-AD3D-09AB7D9DD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4118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9E46F-4E99-461C-A8EC-E1F1A81982CE}"/>
              </a:ext>
            </a:extLst>
          </p:cNvPr>
          <p:cNvSpPr txBox="1"/>
          <p:nvPr/>
        </p:nvSpPr>
        <p:spPr>
          <a:xfrm>
            <a:off x="4441797" y="5102511"/>
            <a:ext cx="33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Test Setup</a:t>
            </a:r>
          </a:p>
        </p:txBody>
      </p:sp>
    </p:spTree>
    <p:extLst>
      <p:ext uri="{BB962C8B-B14F-4D97-AF65-F5344CB8AC3E}">
        <p14:creationId xmlns:p14="http://schemas.microsoft.com/office/powerpoint/2010/main" val="197300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47" y="1812332"/>
            <a:ext cx="8008904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frequency = 50 Hz</a:t>
            </a:r>
          </a:p>
        </p:txBody>
      </p:sp>
    </p:spTree>
    <p:extLst>
      <p:ext uri="{BB962C8B-B14F-4D97-AF65-F5344CB8AC3E}">
        <p14:creationId xmlns:p14="http://schemas.microsoft.com/office/powerpoint/2010/main" val="85196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097" y="1812332"/>
            <a:ext cx="7943804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frequency = 25 Hz</a:t>
            </a:r>
          </a:p>
        </p:txBody>
      </p:sp>
    </p:spTree>
    <p:extLst>
      <p:ext uri="{BB962C8B-B14F-4D97-AF65-F5344CB8AC3E}">
        <p14:creationId xmlns:p14="http://schemas.microsoft.com/office/powerpoint/2010/main" val="337546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1978" y="1812332"/>
            <a:ext cx="7968041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4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frequency = 100 Hz</a:t>
            </a:r>
          </a:p>
        </p:txBody>
      </p:sp>
    </p:spTree>
    <p:extLst>
      <p:ext uri="{BB962C8B-B14F-4D97-AF65-F5344CB8AC3E}">
        <p14:creationId xmlns:p14="http://schemas.microsoft.com/office/powerpoint/2010/main" val="224829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load inductance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7233" y="1812332"/>
            <a:ext cx="7977531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81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load inductance  = 5mH</a:t>
            </a:r>
          </a:p>
        </p:txBody>
      </p:sp>
    </p:spTree>
    <p:extLst>
      <p:ext uri="{BB962C8B-B14F-4D97-AF65-F5344CB8AC3E}">
        <p14:creationId xmlns:p14="http://schemas.microsoft.com/office/powerpoint/2010/main" val="1411302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load inductance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47" y="1812332"/>
            <a:ext cx="8008904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93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load inductance  = 10mH</a:t>
            </a:r>
          </a:p>
        </p:txBody>
      </p:sp>
    </p:spTree>
    <p:extLst>
      <p:ext uri="{BB962C8B-B14F-4D97-AF65-F5344CB8AC3E}">
        <p14:creationId xmlns:p14="http://schemas.microsoft.com/office/powerpoint/2010/main" val="399635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3B9-AB12-4081-BFF4-2320DD41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513D28B-01E6-4690-AD00-77E0B935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5480"/>
            <a:ext cx="5338176" cy="4053620"/>
          </a:xfrm>
        </p:spPr>
      </p:pic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62FBEB2-025D-4CE7-AC8C-A5F4E77C3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83"/>
          <a:stretch/>
        </p:blipFill>
        <p:spPr>
          <a:xfrm>
            <a:off x="6563245" y="1585480"/>
            <a:ext cx="5190605" cy="4053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94F3F-8459-4AAD-ABB4-EA7508625679}"/>
              </a:ext>
            </a:extLst>
          </p:cNvPr>
          <p:cNvSpPr txBox="1"/>
          <p:nvPr/>
        </p:nvSpPr>
        <p:spPr>
          <a:xfrm>
            <a:off x="2697002" y="582927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Pavegen poster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71074-73FE-4ABD-BAD2-A3DAC8B32522}"/>
              </a:ext>
            </a:extLst>
          </p:cNvPr>
          <p:cNvSpPr txBox="1"/>
          <p:nvPr/>
        </p:nvSpPr>
        <p:spPr>
          <a:xfrm>
            <a:off x="8083477" y="582927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Pavegen case studies</a:t>
            </a:r>
          </a:p>
        </p:txBody>
      </p:sp>
    </p:spTree>
    <p:extLst>
      <p:ext uri="{BB962C8B-B14F-4D97-AF65-F5344CB8AC3E}">
        <p14:creationId xmlns:p14="http://schemas.microsoft.com/office/powerpoint/2010/main" val="64996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load inductance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682" y="1812332"/>
            <a:ext cx="7916634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3452422" y="6123543"/>
            <a:ext cx="593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load inductance  = 20mH</a:t>
            </a:r>
          </a:p>
        </p:txBody>
      </p:sp>
    </p:spTree>
    <p:extLst>
      <p:ext uri="{BB962C8B-B14F-4D97-AF65-F5344CB8AC3E}">
        <p14:creationId xmlns:p14="http://schemas.microsoft.com/office/powerpoint/2010/main" val="54256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phase voltage magnitude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92" y="1812332"/>
            <a:ext cx="7905613" cy="4131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91B5-E1F8-4A32-8C19-3EC1E8C5CD65}"/>
              </a:ext>
            </a:extLst>
          </p:cNvPr>
          <p:cNvSpPr txBox="1"/>
          <p:nvPr/>
        </p:nvSpPr>
        <p:spPr>
          <a:xfrm>
            <a:off x="2265078" y="6123543"/>
            <a:ext cx="766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 &amp; FQT Simulation results when commanded phase voltage magnitude = 1V</a:t>
            </a:r>
          </a:p>
        </p:txBody>
      </p:sp>
    </p:spTree>
    <p:extLst>
      <p:ext uri="{BB962C8B-B14F-4D97-AF65-F5344CB8AC3E}">
        <p14:creationId xmlns:p14="http://schemas.microsoft.com/office/powerpoint/2010/main" val="149090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phase voltage magnitude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690" y="1812332"/>
            <a:ext cx="8006618" cy="4131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FE8F7-A732-4509-87A3-9C5A10BF0930}"/>
              </a:ext>
            </a:extLst>
          </p:cNvPr>
          <p:cNvSpPr txBox="1"/>
          <p:nvPr/>
        </p:nvSpPr>
        <p:spPr>
          <a:xfrm>
            <a:off x="2250455" y="6123543"/>
            <a:ext cx="769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TAM &amp; FQT Simulation results when commanded phase voltage magnitude = 3V</a:t>
            </a:r>
          </a:p>
        </p:txBody>
      </p:sp>
    </p:spTree>
    <p:extLst>
      <p:ext uri="{BB962C8B-B14F-4D97-AF65-F5344CB8AC3E}">
        <p14:creationId xmlns:p14="http://schemas.microsoft.com/office/powerpoint/2010/main" val="249989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4EE-9854-46DE-B919-DF5F94D5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&amp; FQT 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C47-A8DF-46FD-911E-1ED63380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181"/>
            <a:ext cx="10515600" cy="4351338"/>
          </a:xfrm>
        </p:spPr>
        <p:txBody>
          <a:bodyPr/>
          <a:lstStyle/>
          <a:p>
            <a:r>
              <a:rPr lang="en-US" dirty="0"/>
              <a:t>Varying commanded phase voltage magnitude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BE77-F1AD-4A17-96ED-403C830B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1251" y="1812332"/>
            <a:ext cx="7989495" cy="4131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DA98B-5C14-4A37-9252-61B6F47A8E79}"/>
              </a:ext>
            </a:extLst>
          </p:cNvPr>
          <p:cNvSpPr txBox="1"/>
          <p:nvPr/>
        </p:nvSpPr>
        <p:spPr>
          <a:xfrm>
            <a:off x="2255798" y="6123543"/>
            <a:ext cx="7680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TAM &amp; FQT Simulation results when commanded phase voltage magnitude = 6V</a:t>
            </a:r>
          </a:p>
        </p:txBody>
      </p:sp>
    </p:spTree>
    <p:extLst>
      <p:ext uri="{BB962C8B-B14F-4D97-AF65-F5344CB8AC3E}">
        <p14:creationId xmlns:p14="http://schemas.microsoft.com/office/powerpoint/2010/main" val="205108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10515600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540B-AA8C-4E39-9BEA-AD94D3B7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3" y="776930"/>
            <a:ext cx="10850217" cy="5512904"/>
          </a:xfrm>
        </p:spPr>
        <p:txBody>
          <a:bodyPr/>
          <a:lstStyle/>
          <a:p>
            <a:r>
              <a:rPr lang="th-TH" sz="2400" dirty="0"/>
              <a:t>หลักการทำงานของแผ่นพื้นเก็บพลังงาน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081078-0D1D-412C-BBBD-5B0FEF33A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3" y="1813339"/>
            <a:ext cx="4338431" cy="2427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50A2B-6D08-4617-80AE-A35E820EEF52}"/>
              </a:ext>
            </a:extLst>
          </p:cNvPr>
          <p:cNvSpPr txBox="1"/>
          <p:nvPr/>
        </p:nvSpPr>
        <p:spPr>
          <a:xfrm>
            <a:off x="564873" y="4606248"/>
            <a:ext cx="480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รูป กลไกเลียวนำ(</a:t>
            </a:r>
            <a:r>
              <a:rPr lang="en-US" sz="2000" dirty="0"/>
              <a:t>lead screw) </a:t>
            </a:r>
            <a:r>
              <a:rPr lang="th-TH" sz="2000" dirty="0"/>
              <a:t>ภายใต้แผ่นเก็บพลังงาน</a:t>
            </a:r>
            <a:endParaRPr lang="en-US" sz="2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CD9A89D-F8C3-4A14-A08E-0CA29E51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59" y="849066"/>
            <a:ext cx="5172977" cy="1942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A67CF-92B1-446A-A38A-F390A24FE467}"/>
              </a:ext>
            </a:extLst>
          </p:cNvPr>
          <p:cNvSpPr txBox="1"/>
          <p:nvPr/>
        </p:nvSpPr>
        <p:spPr>
          <a:xfrm>
            <a:off x="6659385" y="2752650"/>
            <a:ext cx="433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แผนภาพของวัตถุของตัวหนอน </a:t>
            </a:r>
            <a:r>
              <a:rPr lang="en-US" sz="2000" dirty="0"/>
              <a:t>(lead screw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683C3-31D9-48A6-B2D2-114D5B65EB8D}"/>
                  </a:ext>
                </a:extLst>
              </p:cNvPr>
              <p:cNvSpPr txBox="1"/>
              <p:nvPr/>
            </p:nvSpPr>
            <p:spPr>
              <a:xfrm>
                <a:off x="5916499" y="3328596"/>
                <a:ext cx="5824204" cy="230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สมการต่างๆ ได้มาจาก การเลื่อนที่ของแป้นเกลียว</a:t>
                </a:r>
                <a:r>
                  <a:rPr lang="en-US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(nut) </a:t>
                </a:r>
                <a:r>
                  <a:rPr lang="th-TH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การเคลื่อนที่เชิงหมุนของเกลียวนำ </a:t>
                </a:r>
                <a:r>
                  <a:rPr lang="en-US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 </a:t>
                </a:r>
                <a:r>
                  <a:rPr lang="th-TH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และ </a:t>
                </a:r>
                <a:r>
                  <a:rPr lang="th-TH" sz="2000" dirty="0" err="1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โรเตอร์</a:t>
                </a:r>
                <a:r>
                  <a:rPr lang="th-TH" sz="20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ของเครื่องกำเนิดไฟฟ้า ตามลำดับ ได้แก่</a:t>
                </a:r>
                <a:endParaRPr lang="en-US" sz="20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𝑙</m:t>
                          </m:r>
                        </m:den>
                      </m:f>
                      <m:acc>
                        <m:accPr>
                          <m:chr m:val="̈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𝑎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−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𝐺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2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𝑙</m:t>
                          </m:r>
                        </m:den>
                      </m:f>
                      <m:acc>
                        <m:accPr>
                          <m:chr m:val="̈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𝐵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−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683C3-31D9-48A6-B2D2-114D5B65E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499" y="3328596"/>
                <a:ext cx="5824204" cy="2302682"/>
              </a:xfrm>
              <a:prstGeom prst="rect">
                <a:avLst/>
              </a:prstGeom>
              <a:blipFill>
                <a:blip r:embed="rId4"/>
                <a:stretch>
                  <a:fillRect l="-1152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7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10515600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540B-AA8C-4E39-9BEA-AD94D3B7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3" y="776930"/>
            <a:ext cx="10850217" cy="5512904"/>
          </a:xfrm>
        </p:spPr>
        <p:txBody>
          <a:bodyPr>
            <a:normAutofit/>
          </a:bodyPr>
          <a:lstStyle/>
          <a:p>
            <a:r>
              <a:rPr lang="en-US" sz="2400" dirty="0"/>
              <a:t>Electrical Analogy</a:t>
            </a:r>
            <a:endParaRPr lang="th-TH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th-TH" sz="2400" dirty="0"/>
              <a:t>ปัญหาทางกลบางอย่างสามารถแก้ไขได้ง่ายขึ้นผ่านการเปรียบเทียบทางไฟฟ้า โดยความสัมพันธ์ของปริมาณทางกลและทางไฟฟ้า</a:t>
            </a:r>
          </a:p>
          <a:p>
            <a:pPr marL="0" indent="0">
              <a:buNone/>
            </a:pPr>
            <a:endParaRPr lang="th-TH" sz="1800" i="1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4D70B89-3F3D-40B3-8904-143959E76A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9838240"/>
                  </p:ext>
                </p:extLst>
              </p:nvPr>
            </p:nvGraphicFramePr>
            <p:xfrm>
              <a:off x="2032000" y="2491316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6078392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33958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Electrical system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7548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Torque(T)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Current(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849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Angular speed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Voltage(v)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0928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Angular displace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Flux linkage(</a:t>
                          </a:r>
                          <a:r>
                            <a:rPr lang="az-Cyrl-AZ" dirty="0">
                              <a:latin typeface="GreekC" panose="00000400000000000000" pitchFamily="2" charset="0"/>
                              <a:cs typeface="GreekC" panose="00000400000000000000" pitchFamily="2" charset="0"/>
                            </a:rPr>
                            <a:t>ѱ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9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Moment of inertia(J)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Capacitance(C)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00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Spring constant(K)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1/Inductance(1/L)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4368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Damping coefficient(B)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1/Resistance(1/R)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043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Coupling ratio(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Transformer ratio(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42393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4D70B89-3F3D-40B3-8904-143959E76A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9838240"/>
                  </p:ext>
                </p:extLst>
              </p:nvPr>
            </p:nvGraphicFramePr>
            <p:xfrm>
              <a:off x="2032000" y="2491316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6078392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339589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Electrical system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7548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Torque(T)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Current(</a:t>
                          </a:r>
                          <a:r>
                            <a:rPr lang="en-US" dirty="0" err="1"/>
                            <a:t>i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8498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00150" b="-6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Voltage(v)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0928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100150" b="-5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Flux linkage(</a:t>
                          </a:r>
                          <a:r>
                            <a:rPr lang="az-Cyrl-AZ" dirty="0">
                              <a:latin typeface="GreekC" panose="00000400000000000000" pitchFamily="2" charset="0"/>
                              <a:cs typeface="GreekC" panose="00000400000000000000" pitchFamily="2" charset="0"/>
                            </a:rPr>
                            <a:t>ѱ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9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Moment of inertia(J)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Capacitance(C)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00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Spring constant(K)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1/Inductance(1/L)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4368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Damping coefficient(B)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1/Resistance(1/R)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043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8197" r="-100150" b="-1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08197" r="-150" b="-175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42393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617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19" y="165368"/>
            <a:ext cx="5355581" cy="523487"/>
          </a:xfrm>
        </p:spPr>
        <p:txBody>
          <a:bodyPr>
            <a:noAutofit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500" y="688855"/>
                <a:ext cx="11811849" cy="60647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th-TH" sz="2400" dirty="0"/>
                  <a:t>พิจารณาจากแนวการเคลื่อนที่เชิงเส้นไปยังการเคลื่อนที่เชิงหมุน</a:t>
                </a:r>
                <a:r>
                  <a:rPr lang="en-US" sz="2400" dirty="0"/>
                  <a:t> </a:t>
                </a:r>
                <a:r>
                  <a:rPr lang="th-TH" sz="2400" dirty="0"/>
                  <a:t>และใช้ความสัมพันธ์ของปริมาณทางกลและไฟฟ้าจาก </a:t>
                </a:r>
                <a:r>
                  <a:rPr lang="en-US" sz="2000" dirty="0"/>
                  <a:t>electrical analogy</a:t>
                </a:r>
                <a:endParaRPr lang="th-TH" sz="2400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𝑎𝑚𝑙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+ 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𝑎𝐷𝑙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𝑎𝐷𝑙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 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𝑎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𝑎𝐹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𝐽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𝑎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𝐽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𝐺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th-TH" sz="2400" dirty="0"/>
              </a:p>
              <a:p>
                <a:pPr marL="0" indent="0">
                  <a:buNone/>
                </a:pPr>
                <a:endParaRPr lang="th-TH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500" y="688855"/>
                <a:ext cx="11811849" cy="6064708"/>
              </a:xfrm>
              <a:blipFill>
                <a:blip r:embed="rId2"/>
                <a:stretch>
                  <a:fillRect l="-826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1202DE1-4043-451D-A81F-52B4B5505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r="3415"/>
          <a:stretch/>
        </p:blipFill>
        <p:spPr>
          <a:xfrm>
            <a:off x="221673" y="2888778"/>
            <a:ext cx="5195454" cy="180845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B35AFA-FA96-48BE-AC9E-5CC4987A8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1"/>
          <a:stretch/>
        </p:blipFill>
        <p:spPr>
          <a:xfrm>
            <a:off x="57651" y="4760380"/>
            <a:ext cx="3020293" cy="173523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C753808-1DF7-43B5-8461-301FC964F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4723769"/>
            <a:ext cx="3231955" cy="18084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2D5F38-A921-45E9-87F8-AEA90A014EC6}"/>
              </a:ext>
            </a:extLst>
          </p:cNvPr>
          <p:cNvSpPr/>
          <p:nvPr/>
        </p:nvSpPr>
        <p:spPr>
          <a:xfrm>
            <a:off x="5683820" y="4467160"/>
            <a:ext cx="1206236" cy="256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ABAB07D5-072F-41AE-BBBF-5C54E1B96D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8"/>
          <a:stretch/>
        </p:blipFill>
        <p:spPr>
          <a:xfrm>
            <a:off x="7124815" y="3603973"/>
            <a:ext cx="5067185" cy="184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A287B-F6FF-48CC-9B23-665F3CFDF657}"/>
              </a:ext>
            </a:extLst>
          </p:cNvPr>
          <p:cNvSpPr txBox="1"/>
          <p:nvPr/>
        </p:nvSpPr>
        <p:spPr>
          <a:xfrm>
            <a:off x="6922536" y="3059668"/>
            <a:ext cx="5771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วงจรสมมูลทางไฟฟ้าของระบบทางกลของแผ่นพื้นเก็บพลังงาน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72" y="173074"/>
            <a:ext cx="4719175" cy="395091"/>
          </a:xfrm>
        </p:spPr>
        <p:txBody>
          <a:bodyPr>
            <a:normAutofit fontScale="90000"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236" y="568165"/>
                <a:ext cx="11679382" cy="61167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th-TH" sz="2400" dirty="0"/>
                  <a:t>การทำงานของของเครื่องไฟฟ้า</a:t>
                </a:r>
                <a:r>
                  <a:rPr lang="th-TH" sz="2400" dirty="0" err="1"/>
                  <a:t>ซิงโครนัส</a:t>
                </a:r>
                <a:r>
                  <a:rPr lang="th-TH" sz="2400" dirty="0"/>
                  <a:t>ชนิดแม่เหล็กถาวร</a:t>
                </a:r>
              </a:p>
              <a:p>
                <a:pPr marL="0" indent="0">
                  <a:buNone/>
                </a:pPr>
                <a:r>
                  <a:rPr lang="th-TH" sz="24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สมการแรงดันสาม</a:t>
                </a:r>
                <a:r>
                  <a:rPr lang="th-TH" sz="2400" dirty="0" err="1">
                    <a:latin typeface="Cambria Math" panose="02040503050406030204" pitchFamily="18" charset="0"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เฟส</a:t>
                </a:r>
                <a:r>
                  <a:rPr lang="th-TH" sz="24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ของเครื่องจักรไฟฟ้า</a:t>
                </a:r>
                <a:r>
                  <a:rPr lang="th-TH" sz="24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ซิงโครนัส</a:t>
                </a:r>
                <a:r>
                  <a:rPr lang="th-TH" sz="24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ชนิดแม่เหล็กถาวร </a:t>
                </a:r>
              </a:p>
              <a:p>
                <a:pPr marL="0" indent="0">
                  <a:buNone/>
                </a:pPr>
                <a:endParaRPr lang="th-TH" sz="24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𝑢𝑛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𝑤𝑛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𝑤𝑢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𝑤𝑢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+ 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𝑑𝑡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𝜆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′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𝜆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′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120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°)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𝜆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′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 New" panose="020B0500040200020003" pitchFamily="34" charset="-34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H Sarabun New" panose="020B0500040200020003" pitchFamily="34" charset="-34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120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°)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r>
                  <a:rPr lang="th-TH" sz="2400" dirty="0">
                    <a:effectLst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จากนั้นใช้กฎของคลาก</a:t>
                </a:r>
                <a:r>
                  <a:rPr lang="en-US" sz="2400" dirty="0">
                    <a:effectLst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 </a:t>
                </a:r>
                <a:r>
                  <a:rPr lang="en-US" sz="2400" dirty="0">
                    <a:effectLst/>
                    <a:latin typeface="TH Sarabun New" panose="020B0500040200020003" pitchFamily="34" charset="-34"/>
                    <a:ea typeface="Times New Roman" panose="02020603050405020304" pitchFamily="18" charset="0"/>
                  </a:rPr>
                  <a:t>(Clark’s Transformation) </a:t>
                </a:r>
                <a:r>
                  <a:rPr lang="th-TH" sz="2400" dirty="0">
                    <a:effectLst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แปลงให้อยู่ในกรอบอ้างอิงนิ่ง เพื่อแปลงแรงดันสาม</a:t>
                </a:r>
                <a:r>
                  <a:rPr lang="th-TH" sz="2400" dirty="0" err="1">
                    <a:effectLst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เฟส</a:t>
                </a:r>
                <a:r>
                  <a:rPr lang="th-TH" sz="2400" dirty="0">
                    <a:effectLst/>
                    <a:ea typeface="Times New Roman" panose="02020603050405020304" pitchFamily="18" charset="0"/>
                    <a:cs typeface="TH Sarabun New" panose="020B0500040200020003" pitchFamily="34" charset="-34"/>
                  </a:rPr>
                  <a:t> เป็นสามารถแรงดันบนกรอบอ้างอิงนิ่ง แกน </a:t>
                </a:r>
                <a:r>
                  <a:rPr lang="en-US" sz="2400" i="1" dirty="0">
                    <a:effectLst/>
                    <a:latin typeface="TH Sarabun New" panose="020B0500040200020003" pitchFamily="34" charset="-34"/>
                    <a:ea typeface="Times New Roman" panose="02020603050405020304" pitchFamily="18" charset="0"/>
                  </a:rPr>
                  <a:t>x-y </a:t>
                </a:r>
                <a:endParaRPr lang="en-US" sz="2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l-GR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λ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cos</m:t>
                                </m:r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l-GR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λ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sin</m:t>
                                </m:r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H Sarabun New" panose="020B0500040200020003" pitchFamily="34" charset="-34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สามารถพิจารณาเป็นแกนอ้างอิงแบบหมุนซึ่งหมุนด้วยความเร็วเดียวกันกับความเร็ว</a:t>
                </a:r>
                <a:r>
                  <a:rPr lang="th-TH" sz="2400" dirty="0" err="1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โรเตอร์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 เพื่อให้ค่าต่างๆ ไม่ขึ้นกับความเร็วของ</a:t>
                </a:r>
                <a:r>
                  <a:rPr lang="th-TH" sz="2400" dirty="0" err="1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โรเตอร์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 โดยสามารถแปลงไปยังแกนอ้างอิงหมุนโดยใช้การแปลงของปา</a:t>
                </a:r>
                <a:r>
                  <a:rPr lang="th-TH" sz="2400" dirty="0" err="1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ร์ก</a:t>
                </a:r>
                <a:r>
                  <a:rPr lang="en-US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 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(</a:t>
                </a:r>
                <a:r>
                  <a:rPr lang="en-US" sz="24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P</a:t>
                </a:r>
                <a:r>
                  <a:rPr lang="en-US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ark’s transformation) 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เพื่อเป็นแรงดันสอง</a:t>
                </a:r>
                <a:r>
                  <a:rPr lang="th-TH" sz="2400" dirty="0" err="1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เฟส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บนแกน </a:t>
                </a:r>
                <a:r>
                  <a:rPr lang="en-US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d-q </a:t>
                </a:r>
                <a:r>
                  <a:rPr lang="th-TH" sz="2400" dirty="0">
                    <a:effectLst/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 </a:t>
                </a:r>
                <a:endParaRPr lang="en-US" sz="20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236" y="568165"/>
                <a:ext cx="11679382" cy="6116761"/>
              </a:xfrm>
              <a:blipFill>
                <a:blip r:embed="rId2"/>
                <a:stretch>
                  <a:fillRect l="-783" t="-2191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06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81" y="227454"/>
            <a:ext cx="4939314" cy="505927"/>
          </a:xfrm>
        </p:spPr>
        <p:txBody>
          <a:bodyPr>
            <a:normAutofit fontScale="90000"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540B-AA8C-4E39-9BEA-AD94D3B7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82" y="780046"/>
            <a:ext cx="11831781" cy="5963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H Sarabun New" panose="020B0500040200020003" pitchFamily="34" charset="-34"/>
              </a:rPr>
              <a:t>แรงเคลื่อนเหนี่ยวนำภายในของเครื่องจักรไฟฟ้า</a:t>
            </a:r>
            <a:r>
              <a:rPr lang="th-TH" sz="2400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H Sarabun New" panose="020B0500040200020003" pitchFamily="34" charset="-34"/>
              </a:rPr>
              <a:t>ซิงโครนัส</a:t>
            </a:r>
            <a:r>
              <a:rPr lang="th-TH" sz="24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H Sarabun New" panose="020B0500040200020003" pitchFamily="34" charset="-34"/>
              </a:rPr>
              <a:t>ชนิดแม่เหล็กถาวร</a:t>
            </a:r>
            <a:endParaRPr lang="en-US" sz="2400" dirty="0">
              <a:latin typeface="Cambria Math" panose="02040503050406030204" pitchFamily="18" charset="0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th-TH" sz="2400" dirty="0"/>
              <a:t>เขียนความสัมพันธ์อยู่ในรูปสเปซเวกเตอร์ของระบบทางกลของแผ่นพื้นเก็บพลังงานและ เครื่องจักรไฟฟ้า</a:t>
            </a:r>
            <a:r>
              <a:rPr lang="th-TH" sz="2400" dirty="0" err="1"/>
              <a:t>ซิงโครนัส</a:t>
            </a:r>
            <a:r>
              <a:rPr lang="th-TH" sz="2400" dirty="0"/>
              <a:t>ชนิดแม่เหล็กถาวร เพื่อสามารถวิเคราะห์เป็นวงจรไฟฟ้าเพียงวงจรเดียวได้</a:t>
            </a:r>
            <a:endParaRPr lang="en-US" sz="2400" dirty="0"/>
          </a:p>
          <a:p>
            <a:pPr marL="0" indent="0">
              <a:buNone/>
            </a:pPr>
            <a:endParaRPr lang="en-US" sz="1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E18B61A0-84EF-4EF1-A935-B287328CC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" b="2249"/>
          <a:stretch/>
        </p:blipFill>
        <p:spPr>
          <a:xfrm>
            <a:off x="6069345" y="1134732"/>
            <a:ext cx="6006718" cy="275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89E49-5252-4685-9AD6-AFC41658DE20}"/>
                  </a:ext>
                </a:extLst>
              </p:cNvPr>
              <p:cNvSpPr txBox="1"/>
              <p:nvPr/>
            </p:nvSpPr>
            <p:spPr>
              <a:xfrm>
                <a:off x="244282" y="1241581"/>
                <a:ext cx="5638799" cy="146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th-TH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          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GreekC" panose="00000400000000000000" pitchFamily="2" charset="0"/>
                        </a:rPr>
                        <m:t>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GreekC" panose="000004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th-TH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          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GreekC" panose="00000400000000000000" pitchFamily="2" charset="0"/>
                        </a:rPr>
                        <m:t>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GreekC" panose="00000400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 New" panose="020B0500040200020003" pitchFamily="34" charset="-34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𝑖𝑛𝑑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GreekC" panose="00000400000000000000" pitchFamily="2" charset="0"/>
                        </a:rPr>
                        <m:t>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GreekC" panose="00000400000000000000" pitchFamily="2" charset="0"/>
                        </a:rPr>
                        <m:t>𝜆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𝑒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89E49-5252-4685-9AD6-AFC41658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2" y="1241581"/>
                <a:ext cx="5638799" cy="1463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9DFE3F-2D95-4936-8F81-B1F1A24A0209}"/>
                  </a:ext>
                </a:extLst>
              </p:cNvPr>
              <p:cNvSpPr txBox="1"/>
              <p:nvPr/>
            </p:nvSpPr>
            <p:spPr>
              <a:xfrm>
                <a:off x="732182" y="4794253"/>
                <a:ext cx="3888027" cy="1273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GreekC" panose="00000400000000000000" pitchFamily="2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GreekC" panose="000004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H Sarabun New" panose="020B0500040200020003" pitchFamily="34" charset="-34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𝑝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𝜆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GreekC" panose="00000400000000000000" pitchFamily="2" charset="0"/>
                            </a:rPr>
                            <m:t>𝐽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  <m:t>𝑒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 New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 New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 New" panose="020B0500040200020003" pitchFamily="34" charset="-34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 New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9DFE3F-2D95-4936-8F81-B1F1A24A0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2" y="4794253"/>
                <a:ext cx="3888027" cy="1273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9558AF4-0699-42BB-ACD6-BCEDDCDD6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95" y="4345768"/>
            <a:ext cx="6627405" cy="24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6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5169846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2B6C9B2-86B5-4260-B0C1-773FDCD2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3315296"/>
            <a:ext cx="6095999" cy="330024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26DE9E6-A2C4-4077-B7F0-7F5EB51DF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91" y="1913732"/>
            <a:ext cx="4980708" cy="177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2095-99DD-4FF9-A662-01549BEC9E8A}"/>
                  </a:ext>
                </a:extLst>
              </p:cNvPr>
              <p:cNvSpPr txBox="1"/>
              <p:nvPr/>
            </p:nvSpPr>
            <p:spPr>
              <a:xfrm>
                <a:off x="7890165" y="3971625"/>
                <a:ext cx="4038599" cy="8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dirty="0"/>
                  <a:t>โดยที่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𝑎𝐷𝑙</m:t>
                        </m:r>
                      </m:den>
                    </m:f>
                  </m:oMath>
                </a14:m>
                <a:r>
                  <a:rPr lang="en-US" dirty="0"/>
                  <a:t>//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𝑎𝑘𝑙</m:t>
                        </m:r>
                      </m:den>
                    </m:f>
                  </m:oMath>
                </a14:m>
                <a:r>
                  <a:rPr lang="en-US" dirty="0"/>
                  <a:t>//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𝑎𝑚𝑙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2095-99DD-4FF9-A662-01549BEC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165" y="3971625"/>
                <a:ext cx="4038599" cy="882806"/>
              </a:xfrm>
              <a:prstGeom prst="rect">
                <a:avLst/>
              </a:prstGeom>
              <a:blipFill>
                <a:blip r:embed="rId4"/>
                <a:stretch>
                  <a:fillRect l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B421318-297B-4F61-87A9-552DCFE3564C}"/>
              </a:ext>
            </a:extLst>
          </p:cNvPr>
          <p:cNvSpPr txBox="1"/>
          <p:nvPr/>
        </p:nvSpPr>
        <p:spPr>
          <a:xfrm>
            <a:off x="7581899" y="1402016"/>
            <a:ext cx="4239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แปลงวงจรสมมูลโดยใช้ทฤษฎีเทเวน</a:t>
            </a:r>
            <a:r>
              <a:rPr lang="th-TH" sz="2400" dirty="0" err="1"/>
              <a:t>ิน</a:t>
            </a:r>
            <a:r>
              <a:rPr lang="th-TH" sz="2400" dirty="0"/>
              <a:t> จะได้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CF25-443C-409F-A642-048E5022EC93}"/>
              </a:ext>
            </a:extLst>
          </p:cNvPr>
          <p:cNvSpPr txBox="1"/>
          <p:nvPr/>
        </p:nvSpPr>
        <p:spPr>
          <a:xfrm>
            <a:off x="0" y="2967335"/>
            <a:ext cx="694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ทำการแปลงเป็นวงจรสมมูล โดยอ้างอิงฝั่งทุติยภูมิ(บน)และอ้างอิงฝั่งปฐมภูมิ(ล่าง)</a:t>
            </a:r>
            <a:endParaRPr lang="en-US" sz="2400" dirty="0"/>
          </a:p>
        </p:txBody>
      </p: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AE4A31E4-2A14-413B-8E59-D67864BBF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799657"/>
            <a:ext cx="5978235" cy="22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41DD-579A-4C3E-ABA2-B8D87622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883E6-E203-42A5-ABA6-DFFC8A3E9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884" y="1690688"/>
            <a:ext cx="4900116" cy="3797590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5CDAABD-F328-486E-8A4C-859126370C49}"/>
              </a:ext>
            </a:extLst>
          </p:cNvPr>
          <p:cNvSpPr/>
          <p:nvPr/>
        </p:nvSpPr>
        <p:spPr>
          <a:xfrm>
            <a:off x="6286500" y="1828800"/>
            <a:ext cx="419100" cy="33623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FDBC3-0719-409C-AA08-A53E70C0F8D5}"/>
              </a:ext>
            </a:extLst>
          </p:cNvPr>
          <p:cNvSpPr txBox="1"/>
          <p:nvPr/>
        </p:nvSpPr>
        <p:spPr>
          <a:xfrm>
            <a:off x="7268846" y="2200275"/>
            <a:ext cx="3977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energy produced per footstep</a:t>
            </a:r>
          </a:p>
          <a:p>
            <a:pPr algn="ctr"/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~ 1-5 J/step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D6972-7B99-4144-90DB-C3215FE67D0E}"/>
              </a:ext>
            </a:extLst>
          </p:cNvPr>
          <p:cNvSpPr txBox="1"/>
          <p:nvPr/>
        </p:nvSpPr>
        <p:spPr>
          <a:xfrm>
            <a:off x="7447532" y="4042798"/>
            <a:ext cx="34119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Highly efficient harvesting system is needed</a:t>
            </a:r>
          </a:p>
          <a:p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5CF6-0ADE-4FD4-BF1E-2A9741FD495E}"/>
              </a:ext>
            </a:extLst>
          </p:cNvPr>
          <p:cNvCxnSpPr/>
          <p:nvPr/>
        </p:nvCxnSpPr>
        <p:spPr>
          <a:xfrm>
            <a:off x="9153525" y="3143250"/>
            <a:ext cx="0" cy="723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3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28" y="60275"/>
            <a:ext cx="10515600" cy="453129"/>
          </a:xfrm>
        </p:spPr>
        <p:txBody>
          <a:bodyPr>
            <a:normAutofit fontScale="90000"/>
          </a:bodyPr>
          <a:lstStyle/>
          <a:p>
            <a:r>
              <a:rPr lang="th-TH" sz="3600" dirty="0"/>
              <a:t>หลักการและทฤษฎีที่เกี่ยวข้อง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236" y="471056"/>
                <a:ext cx="11665528" cy="6207720"/>
              </a:xfrm>
            </p:spPr>
            <p:txBody>
              <a:bodyPr>
                <a:normAutofit/>
              </a:bodyPr>
              <a:lstStyle/>
              <a:p>
                <a:r>
                  <a:rPr lang="th-TH" sz="2400" dirty="0"/>
                  <a:t>หลักการเบื้องต้นเกี่ยวกับขั้นตอนวิธีการติดตามจุดทำงานสูงสุด สำหรับวงจรการกักเก็บ</a:t>
                </a:r>
                <a:r>
                  <a:rPr lang="en-US" sz="2400" dirty="0"/>
                  <a:t> </a:t>
                </a:r>
                <a:r>
                  <a:rPr lang="en-US" sz="2000" dirty="0"/>
                  <a:t>(Maximum Power Point Tracking)</a:t>
                </a:r>
              </a:p>
              <a:p>
                <a:pPr marL="0" indent="0">
                  <a:buNone/>
                </a:pPr>
                <a:endParaRPr lang="th-TH" sz="2400" dirty="0"/>
              </a:p>
              <a:p>
                <a:pPr marL="0" indent="0">
                  <a:buNone/>
                </a:pPr>
                <a:endParaRPr lang="th-TH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th-TH" dirty="0"/>
              </a:p>
              <a:p>
                <a:pPr marL="0" indent="0">
                  <a:buNone/>
                </a:pPr>
                <a:endParaRPr lang="th-TH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th-TH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400" dirty="0"/>
                  <a:t>  -</a:t>
                </a:r>
                <a:r>
                  <a:rPr lang="th-TH" sz="2400" dirty="0"/>
                  <a:t>พิจารณาหลักการแมทชิงอ</a:t>
                </a:r>
                <a:r>
                  <a:rPr lang="th-TH" sz="2400" dirty="0" err="1"/>
                  <a:t>ิมพีแดนซ์</a:t>
                </a:r>
                <a:r>
                  <a:rPr lang="th-TH" sz="2400" dirty="0"/>
                  <a:t>โดยพิจารณาในสภาวะคงตัว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th-TH" sz="2400" dirty="0"/>
                  <a:t> (</a:t>
                </a:r>
                <a:r>
                  <a:rPr lang="en-US" sz="2400" dirty="0"/>
                  <a:t>steady state)</a:t>
                </a:r>
                <a:endParaRPr lang="en-US" sz="1800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H Sarabun New" panose="020B0500040200020003" pitchFamily="34" charset="-34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𝑆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 New" panose="020B0500040200020003" pitchFamily="34" charset="-34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𝑗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𝑔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 New" panose="020B0500040200020003" pitchFamily="34" charset="-34"/>
                              </a:rPr>
                              <m:t>𝐿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)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 </m:t>
                    </m:r>
                  </m:oMath>
                </a14:m>
                <a:endParaRPr lang="en-US" sz="24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      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𝑜𝑢𝑡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𝑅𝑒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𝑆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)=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 New" panose="020B0500040200020003" pitchFamily="34" charset="-34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 New" panose="020B0500040200020003" pitchFamily="34" charset="-34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 New" panose="020B0500040200020003" pitchFamily="34" charset="-34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:endParaRPr lang="th-T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3540B-AA8C-4E39-9BEA-AD94D3B70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236" y="471056"/>
                <a:ext cx="11665528" cy="6207720"/>
              </a:xfrm>
              <a:blipFill>
                <a:blip r:embed="rId2"/>
                <a:stretch>
                  <a:fillRect l="-784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054311-7A55-4079-B448-F11D6EE2C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32" y="893618"/>
            <a:ext cx="3584495" cy="2216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1E13A-C77C-4160-8321-851ED1E2887E}"/>
              </a:ext>
            </a:extLst>
          </p:cNvPr>
          <p:cNvSpPr txBox="1"/>
          <p:nvPr/>
        </p:nvSpPr>
        <p:spPr>
          <a:xfrm>
            <a:off x="4355141" y="3064316"/>
            <a:ext cx="326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รูป วงสมมูลของวงจรการเก็บพลังงาน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16465A-265B-4A16-A5E3-8830B08C8DD2}"/>
                  </a:ext>
                </a:extLst>
              </p:cNvPr>
              <p:cNvSpPr txBox="1"/>
              <p:nvPr/>
            </p:nvSpPr>
            <p:spPr>
              <a:xfrm>
                <a:off x="6096000" y="3831518"/>
                <a:ext cx="6202022" cy="254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400" dirty="0"/>
                  <a:t>จากสมการที่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th-TH" sz="2400" dirty="0"/>
                  <a:t>จะมีค่าสูงสุดเมื่อพจน์ตัวหารมีค่าต่ำที่สุด จึงได้ว่า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 New" panose="020B0500040200020003" pitchFamily="34" charset="-34"/>
                      </a:rPr>
                      <m:t> </m:t>
                    </m:r>
                  </m:oMath>
                </a14:m>
                <a:r>
                  <a:rPr lang="th-TH" sz="2400" dirty="0"/>
                  <a:t>และ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 = -</a:t>
                </a:r>
                <a:r>
                  <a:rPr lang="en-US" sz="2000" dirty="0">
                    <a:ea typeface="Calibri" panose="020F0502020204030204" pitchFamily="34" charset="0"/>
                    <a:cs typeface="TH Sarabun New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 New" panose="020B0500040200020003" pitchFamily="34" charset="-34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en-US" sz="2400" dirty="0"/>
              </a:p>
              <a:p>
                <a:r>
                  <a:rPr lang="th-TH" sz="2400" dirty="0"/>
                  <a:t>หรือพิจารณาในรูปแรงดันได้ว่าแรงดันตกคร่อมโหลดจะต้องมีค่าเท่ากับสังยุคของแรงดันตกคร่อมอ</a:t>
                </a:r>
                <a:r>
                  <a:rPr lang="th-TH" sz="2400" dirty="0" err="1"/>
                  <a:t>ิมพีแดนซ์</a:t>
                </a:r>
                <a:r>
                  <a:rPr lang="th-TH" sz="2400" dirty="0"/>
                  <a:t>วงจรสมมูลขาออก</a:t>
                </a:r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𝑖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m:t> −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 New" panose="020B0500040200020003" pitchFamily="34" charset="-34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𝑖</m:t>
                      </m:r>
                    </m:oMath>
                  </m:oMathPara>
                </a14:m>
                <a:endParaRPr lang="en-US" sz="1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16465A-265B-4A16-A5E3-8830B08C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31518"/>
                <a:ext cx="6202022" cy="2541721"/>
              </a:xfrm>
              <a:prstGeom prst="rect">
                <a:avLst/>
              </a:prstGeom>
              <a:blipFill>
                <a:blip r:embed="rId4"/>
                <a:stretch>
                  <a:fillRect l="-1475" t="-1442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36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10515600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ผลลัพธ์จากการดำเนินการเบื้องต้น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540B-AA8C-4E39-9BEA-AD94D3B7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692727"/>
            <a:ext cx="11762509" cy="591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th-TH" sz="2400" dirty="0"/>
          </a:p>
          <a:p>
            <a:pPr marL="0" indent="0">
              <a:buNone/>
            </a:pPr>
            <a:endParaRPr lang="th-TH" sz="1800" i="1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26DE9E6-A2C4-4077-B7F0-7F5EB51D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2491708"/>
            <a:ext cx="4980708" cy="177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41677-65CE-4ED6-BDCF-3057A047E44A}"/>
                  </a:ext>
                </a:extLst>
              </p:cNvPr>
              <p:cNvSpPr txBox="1"/>
              <p:nvPr/>
            </p:nvSpPr>
            <p:spPr>
              <a:xfrm>
                <a:off x="6393872" y="2103393"/>
                <a:ext cx="5590310" cy="292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400" b="0" dirty="0"/>
                  <a:t>การขยายแนวคิดทฤษฎีการถ่ายโอนกำลังสูงสุด สู่การติดตามจุดทำงานสูงสุด โดยพิจารณากับสัญญาณกระแส ณ ขณะใดๆ เปลี่ยนแปลงตามเวลา </a:t>
                </a:r>
                <a:r>
                  <a:rPr lang="th-TH" sz="2400" dirty="0"/>
                  <a:t>จะได้ว่าโหลดที่นำมาต่อที่ด้านขาออก</a:t>
                </a:r>
                <a:r>
                  <a:rPr lang="en-US" sz="2400" dirty="0"/>
                  <a:t> </a:t>
                </a:r>
                <a:r>
                  <a:rPr lang="th-TH" sz="2400" dirty="0"/>
                  <a:t>หรือแรงดันขาออกของเครื่องจักรไฟฟ้า</a:t>
                </a:r>
                <a:r>
                  <a:rPr lang="th-TH" sz="2400" dirty="0" err="1"/>
                  <a:t>ซิงโครนัส</a:t>
                </a:r>
                <a:r>
                  <a:rPr lang="en-US" sz="2400" dirty="0"/>
                  <a:t> </a:t>
                </a:r>
                <a:r>
                  <a:rPr lang="th-TH" sz="2400" dirty="0"/>
                  <a:t>คือ</a:t>
                </a:r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l-GR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l-GR" sz="2000" i="1" dirty="0">
                                  <a:latin typeface="Cambria Math" panose="02040503050406030204" pitchFamily="18" charset="0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l-G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𝑠𝐿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𝑚𝑝𝑝𝑡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l-GR" sz="20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l-GR" sz="2000" i="1" dirty="0">
                                  <a:latin typeface="Cambria Math" panose="02040503050406030204" pitchFamily="18" charset="0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l-G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𝑠𝐼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41677-65CE-4ED6-BDCF-3057A047E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872" y="2103393"/>
                <a:ext cx="5590310" cy="2922082"/>
              </a:xfrm>
              <a:prstGeom prst="rect">
                <a:avLst/>
              </a:prstGeom>
              <a:blipFill>
                <a:blip r:embed="rId3"/>
                <a:stretch>
                  <a:fillRect l="-1745" t="-1670" b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2095-99DD-4FF9-A662-01549BEC9E8A}"/>
                  </a:ext>
                </a:extLst>
              </p:cNvPr>
              <p:cNvSpPr txBox="1"/>
              <p:nvPr/>
            </p:nvSpPr>
            <p:spPr>
              <a:xfrm>
                <a:off x="891509" y="4260356"/>
                <a:ext cx="5098473" cy="88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dirty="0"/>
                  <a:t>โดยที่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𝑎𝐷𝑙</m:t>
                        </m:r>
                      </m:den>
                    </m:f>
                  </m:oMath>
                </a14:m>
                <a:r>
                  <a:rPr lang="en-US" dirty="0"/>
                  <a:t>//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𝑎𝑘𝑙</m:t>
                        </m:r>
                      </m:den>
                    </m:f>
                  </m:oMath>
                </a14:m>
                <a:r>
                  <a:rPr lang="en-US" dirty="0"/>
                  <a:t>//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𝑎𝑚𝑙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72095-99DD-4FF9-A662-01549BEC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9" y="4260356"/>
                <a:ext cx="5098473" cy="882806"/>
              </a:xfrm>
              <a:prstGeom prst="rect">
                <a:avLst/>
              </a:prstGeom>
              <a:blipFill>
                <a:blip r:embed="rId4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47746B-6365-4E11-A7B4-A6AFDB555783}"/>
              </a:ext>
            </a:extLst>
          </p:cNvPr>
          <p:cNvSpPr txBox="1"/>
          <p:nvPr/>
        </p:nvSpPr>
        <p:spPr>
          <a:xfrm>
            <a:off x="370909" y="816987"/>
            <a:ext cx="1123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วงจรสมมูลทางไฟฟ้าที่รวมระบบทางกลของแผ่นพื้นเก็บพลังงานและเครื่องจักรไฟฟ้า</a:t>
            </a:r>
            <a:r>
              <a:rPr lang="th-TH" sz="2400" dirty="0" err="1"/>
              <a:t>ซิงโครนัส</a:t>
            </a:r>
            <a:r>
              <a:rPr lang="th-TH" sz="2400" dirty="0"/>
              <a:t>ชนิดแม่เหล็กถาวร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575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10515600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ผลลัพธ์จากการดำเนินการเบื้องต้น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DF0FCF0-1541-4D08-8BCA-B26E7E1529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886326"/>
                  </p:ext>
                </p:extLst>
              </p:nvPr>
            </p:nvGraphicFramePr>
            <p:xfrm>
              <a:off x="6935832" y="2130091"/>
              <a:ext cx="5097418" cy="339803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61741">
                      <a:extLst>
                        <a:ext uri="{9D8B030D-6E8A-4147-A177-3AD203B41FA5}">
                          <a16:colId xmlns:a16="http://schemas.microsoft.com/office/drawing/2014/main" val="3965874803"/>
                        </a:ext>
                      </a:extLst>
                    </a:gridCol>
                    <a:gridCol w="1835677">
                      <a:extLst>
                        <a:ext uri="{9D8B030D-6E8A-4147-A177-3AD203B41FA5}">
                          <a16:colId xmlns:a16="http://schemas.microsoft.com/office/drawing/2014/main" val="78708287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Parameters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Value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4234066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Pitch of lead screw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8 mm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64068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lead(l)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0.015 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0716753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Mass of nut and plate(m)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2.16 kg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7859157"/>
                      </a:ext>
                    </a:extLst>
                  </a:tr>
                  <a:tr h="3373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Moment of inertia of bevel gear(JG)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8.6756 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92406348"/>
                      </a:ext>
                    </a:extLst>
                  </a:tr>
                  <a:tr h="36411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Moment of inertia of lead screw(Jl 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2.5536 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89116678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lead angle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45 degree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562620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Spring coefficient(k)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40000 N/m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1020107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Damping coefficient(D)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2000 Ns/m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1550128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Friction coefficient(µ)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0.21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2400537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Efficient of thrust bearing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1.00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391628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Efficient of thread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0.8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69985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DF0FCF0-1541-4D08-8BCA-B26E7E1529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886326"/>
                  </p:ext>
                </p:extLst>
              </p:nvPr>
            </p:nvGraphicFramePr>
            <p:xfrm>
              <a:off x="6935832" y="2130091"/>
              <a:ext cx="5097418" cy="339803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61741">
                      <a:extLst>
                        <a:ext uri="{9D8B030D-6E8A-4147-A177-3AD203B41FA5}">
                          <a16:colId xmlns:a16="http://schemas.microsoft.com/office/drawing/2014/main" val="3965874803"/>
                        </a:ext>
                      </a:extLst>
                    </a:gridCol>
                    <a:gridCol w="1835677">
                      <a:extLst>
                        <a:ext uri="{9D8B030D-6E8A-4147-A177-3AD203B41FA5}">
                          <a16:colId xmlns:a16="http://schemas.microsoft.com/office/drawing/2014/main" val="787082877"/>
                        </a:ext>
                      </a:extLst>
                    </a:gridCol>
                  </a:tblGrid>
                  <a:tr h="26092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Parameters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Value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4234066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Pitch of lead screw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8 mm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464068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lead(l)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0.015 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0716753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Mass of nut and plate(m)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2.16 kg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7859157"/>
                      </a:ext>
                    </a:extLst>
                  </a:tr>
                  <a:tr h="3373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Moment of inertia of bevel gear(JG)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8405" t="-333929" r="-1661" b="-6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406348"/>
                      </a:ext>
                    </a:extLst>
                  </a:tr>
                  <a:tr h="36411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Moment of inertia of lead screw(Jl 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8405" t="-411864" r="-1661" b="-477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116678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lead angle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45 degree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562620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Spring coefficient(k)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40000 N/m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1020107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Damping coefficient(D)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2000 Ns/m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1550128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Friction coefficient(µ)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0.21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2400537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Efficient of thrust bearing</a:t>
                          </a:r>
                          <a:endParaRPr lang="en-US" sz="160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1.00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3916285"/>
                      </a:ext>
                    </a:extLst>
                  </a:tr>
                  <a:tr h="2706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Efficient of thread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0.8</a:t>
                          </a:r>
                          <a:endParaRPr lang="en-US" sz="1600" dirty="0">
                            <a:effectLst/>
                            <a:latin typeface="TH Sarabun New" panose="020B0500040200020003" pitchFamily="34" charset="-34"/>
                            <a:ea typeface="Calibri" panose="020F0502020204030204" pitchFamily="34" charset="0"/>
                            <a:cs typeface="TH Sarabun New" panose="020B0500040200020003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699854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359448-37E5-4BD2-9771-4039A3FA2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72938"/>
              </p:ext>
            </p:extLst>
          </p:nvPr>
        </p:nvGraphicFramePr>
        <p:xfrm>
          <a:off x="439055" y="4805505"/>
          <a:ext cx="5937250" cy="1826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8528">
                  <a:extLst>
                    <a:ext uri="{9D8B030D-6E8A-4147-A177-3AD203B41FA5}">
                      <a16:colId xmlns:a16="http://schemas.microsoft.com/office/drawing/2014/main" val="3960389445"/>
                    </a:ext>
                  </a:extLst>
                </a:gridCol>
                <a:gridCol w="1688722">
                  <a:extLst>
                    <a:ext uri="{9D8B030D-6E8A-4147-A177-3AD203B41FA5}">
                      <a16:colId xmlns:a16="http://schemas.microsoft.com/office/drawing/2014/main" val="734108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Parameters</a:t>
                      </a:r>
                      <a:endParaRPr lang="en-US" sz="16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7306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>
                          <a:effectLst/>
                        </a:rPr>
                        <a:t>ค่าความต้านทานของขดลวดสเตเตอร์(</a:t>
                      </a:r>
                      <a:r>
                        <a:rPr lang="en-US" sz="1600">
                          <a:effectLst/>
                        </a:rPr>
                        <a:t>Rs)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32.23 Ω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2303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dirty="0">
                          <a:effectLst/>
                        </a:rPr>
                        <a:t>ค่าความเหนี่ยวนำของขดลวดส</a:t>
                      </a:r>
                      <a:r>
                        <a:rPr lang="th-TH" sz="1600" dirty="0" err="1">
                          <a:effectLst/>
                        </a:rPr>
                        <a:t>เตเต</a:t>
                      </a:r>
                      <a:r>
                        <a:rPr lang="th-TH" sz="1600" dirty="0">
                          <a:effectLst/>
                        </a:rPr>
                        <a:t>อร์ (</a:t>
                      </a:r>
                      <a:r>
                        <a:rPr lang="en-US" sz="1600" dirty="0">
                          <a:effectLst/>
                        </a:rPr>
                        <a:t>Ls)</a:t>
                      </a:r>
                      <a:endParaRPr lang="en-US" sz="16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11.3 mH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99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>
                          <a:effectLst/>
                        </a:rPr>
                        <a:t>ค่าความเหนี่ยวนำของขดลวดสเตเตอร์ในแนวแกนอ้างอิงดี(</a:t>
                      </a:r>
                      <a:r>
                        <a:rPr lang="en-US" sz="1600">
                          <a:effectLst/>
                        </a:rPr>
                        <a:t>Ld)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mH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641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>
                          <a:effectLst/>
                        </a:rPr>
                        <a:t>ค่าความเหนี่ยวนำของขดลวดสเตเตอร์ในแนวแกนอ้างอิงคิว(</a:t>
                      </a:r>
                      <a:r>
                        <a:rPr lang="en-US" sz="1600">
                          <a:effectLst/>
                        </a:rPr>
                        <a:t>Lq)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mH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674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>
                          <a:effectLst/>
                        </a:rPr>
                        <a:t>ฟลักซแม่เหล็กของแม่เหล็กถาวร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0.009 W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0112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>
                          <a:effectLst/>
                        </a:rPr>
                        <a:t>จำนวนคู่ขั้ว</a:t>
                      </a:r>
                      <a:endParaRPr lang="en-US" sz="16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 </a:t>
                      </a:r>
                      <a:r>
                        <a:rPr lang="th-TH" sz="1600" dirty="0">
                          <a:effectLst/>
                        </a:rPr>
                        <a:t>คู่</a:t>
                      </a:r>
                      <a:endParaRPr lang="en-US" sz="16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019079"/>
                  </a:ext>
                </a:extLst>
              </a:tr>
            </a:tbl>
          </a:graphicData>
        </a:graphic>
      </p:graphicFrame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CE4EA3A-A150-4B14-AA9A-3471FEA60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4" y="2091356"/>
            <a:ext cx="5937250" cy="2152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3B3DDF-3C20-4F1B-8271-B27C23AEA932}"/>
              </a:ext>
            </a:extLst>
          </p:cNvPr>
          <p:cNvSpPr txBox="1"/>
          <p:nvPr/>
        </p:nvSpPr>
        <p:spPr>
          <a:xfrm>
            <a:off x="2243465" y="1776364"/>
            <a:ext cx="284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แรงจากเท้าเหยียบที่ใช้ทดสอบ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7E31D-C0E3-4B82-98F7-DD8402B14BC2}"/>
              </a:ext>
            </a:extLst>
          </p:cNvPr>
          <p:cNvSpPr txBox="1"/>
          <p:nvPr/>
        </p:nvSpPr>
        <p:spPr>
          <a:xfrm>
            <a:off x="7359394" y="1729981"/>
            <a:ext cx="462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ค่าตัวแปรทางกลที่เกี่ยวข้องกับแผ่นพื้นพลังงงาน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B6AA9-F5CA-4B5D-BEDE-874E8A067335}"/>
              </a:ext>
            </a:extLst>
          </p:cNvPr>
          <p:cNvSpPr txBox="1"/>
          <p:nvPr/>
        </p:nvSpPr>
        <p:spPr>
          <a:xfrm>
            <a:off x="721504" y="4405395"/>
            <a:ext cx="5372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ค่าตัวแปรทางกลที่เกี่ยวข้องกับเครื่องไฟฟ้า</a:t>
            </a:r>
            <a:r>
              <a:rPr lang="th-TH" sz="2000" dirty="0" err="1"/>
              <a:t>ซิงโครนัส</a:t>
            </a:r>
            <a:r>
              <a:rPr lang="th-TH" sz="2000" dirty="0"/>
              <a:t>ชนิดแม่เหล็กถาวร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DC2F8-A333-41F1-BAEC-FAAC7EF931AB}"/>
              </a:ext>
            </a:extLst>
          </p:cNvPr>
          <p:cNvSpPr txBox="1"/>
          <p:nvPr/>
        </p:nvSpPr>
        <p:spPr>
          <a:xfrm>
            <a:off x="439054" y="670034"/>
            <a:ext cx="11546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ผลการจำลองของแบบจำลองทางไฟฟ้าที่รวมระบบทางกลของแผ่นพื้นเก็บพลังงานและเครื่องจักรไฟฟ้า</a:t>
            </a:r>
            <a:r>
              <a:rPr lang="th-TH" sz="2400" dirty="0" err="1"/>
              <a:t>ซิงโครนัส</a:t>
            </a:r>
            <a:r>
              <a:rPr lang="th-TH" sz="2400" dirty="0"/>
              <a:t>ชนิดแม่เหล็กไฟฟ้า บนโปรแกรม </a:t>
            </a:r>
            <a:r>
              <a:rPr lang="en-US" dirty="0"/>
              <a:t>MATLAB/Simulink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E21E-FF3D-4A93-9300-121310B3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51225"/>
            <a:ext cx="10515600" cy="801066"/>
          </a:xfrm>
        </p:spPr>
        <p:txBody>
          <a:bodyPr>
            <a:normAutofit/>
          </a:bodyPr>
          <a:lstStyle/>
          <a:p>
            <a:r>
              <a:rPr lang="th-TH" sz="3600" dirty="0"/>
              <a:t>ผลลัพธ์จากการดำเนินการเบื้องต้น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540B-AA8C-4E39-9BEA-AD94D3B7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3" y="776930"/>
            <a:ext cx="10850217" cy="5512904"/>
          </a:xfrm>
        </p:spPr>
        <p:txBody>
          <a:bodyPr>
            <a:normAutofit/>
          </a:bodyPr>
          <a:lstStyle/>
          <a:p>
            <a:endParaRPr lang="th-TH" sz="2400" dirty="0"/>
          </a:p>
          <a:p>
            <a:pPr marL="0" indent="0">
              <a:buNone/>
            </a:pPr>
            <a:endParaRPr lang="th-TH" sz="1800" i="1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9D30C60-B141-4591-96CF-D221D5CB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19" y="643527"/>
            <a:ext cx="10085012" cy="4806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17B27-F30A-449A-B60D-389C003D3EFA}"/>
              </a:ext>
            </a:extLst>
          </p:cNvPr>
          <p:cNvSpPr txBox="1"/>
          <p:nvPr/>
        </p:nvSpPr>
        <p:spPr>
          <a:xfrm>
            <a:off x="564872" y="5374435"/>
            <a:ext cx="1117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จากรูป พบว่ากรณีที่รวมระบบทางกลของแผ่นพื้นเก็บพลังงานมาคำนวณด้วย สามารถทำให้ได้กำลังขาออกมีค่าที่สูงขึ้น สูงกว่ากรณีที่ไม่รวมระบบทางกลของแผ่นพื้นเก็บพลังงานมาคำนวณ สามารถทำให้ได้กำลังขาออกมีค่าที่สูงขึ้นจริง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994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9101-ADA7-4651-AC08-0D770C5A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024"/>
            <a:ext cx="10515600" cy="710176"/>
          </a:xfrm>
        </p:spPr>
        <p:txBody>
          <a:bodyPr>
            <a:normAutofit fontScale="90000"/>
          </a:bodyPr>
          <a:lstStyle/>
          <a:p>
            <a:r>
              <a:rPr lang="th-TH" dirty="0"/>
              <a:t>สรุปผลการ</a:t>
            </a:r>
            <a:r>
              <a:rPr lang="th-TH" dirty="0" err="1"/>
              <a:t>ดําเนินการ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1C76-645A-4BDA-BA55-0DCF09018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831200"/>
            <a:ext cx="11718501" cy="5596494"/>
          </a:xfrm>
        </p:spPr>
        <p:txBody>
          <a:bodyPr>
            <a:normAutofit/>
          </a:bodyPr>
          <a:lstStyle/>
          <a:p>
            <a:r>
              <a:rPr lang="th-TH" sz="2400" dirty="0"/>
              <a:t>มีการออกแบบอัลกอริทึมการลดกําลังสูญเสียในอิน</a:t>
            </a:r>
            <a:r>
              <a:rPr lang="th-TH" sz="2400" dirty="0" err="1"/>
              <a:t>เวอร์เต</a:t>
            </a:r>
            <a:r>
              <a:rPr lang="th-TH" sz="2400" dirty="0"/>
              <a:t>อร์ ด้วยอัลกอริทึมการมอดูเลตแบบสองแขน และการติดตาม</a:t>
            </a:r>
            <a:r>
              <a:rPr lang="th-TH" sz="2400" dirty="0" err="1"/>
              <a:t>การทํางาน</a:t>
            </a:r>
            <a:r>
              <a:rPr lang="th-TH" sz="2400" dirty="0"/>
              <a:t>ในจตุภาคที่หนึ่ง บน </a:t>
            </a:r>
            <a:r>
              <a:rPr lang="en-US" sz="2400" dirty="0"/>
              <a:t>MATLAB/Simulink </a:t>
            </a:r>
            <a:r>
              <a:rPr lang="th-TH" sz="2400" dirty="0"/>
              <a:t>และได้มีสร้างโมเดลของอุปกรณ์ต่างๆ เพื่อที่จะทดสอบระบบทั้งหมด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นั่นค</a:t>
            </a:r>
            <a:r>
              <a:rPr lang="th-TH" sz="2400" dirty="0">
                <a:solidFill>
                  <a:srgbClr val="000000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ื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อ</a:t>
            </a:r>
            <a:b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• โมเดลแบบจำลองของ</a:t>
            </a:r>
            <a:r>
              <a:rPr lang="th-TH" sz="2400" b="0" i="0" dirty="0" err="1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แบตเต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อร์รี</a:t>
            </a:r>
            <a:b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• โมเดลแบบจำลองของระบบเชิงกล</a:t>
            </a:r>
            <a:b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• โมเดลแบบจำลองของมอเตอร์</a:t>
            </a:r>
            <a:r>
              <a:rPr lang="th-TH" sz="2400" b="0" i="0" dirty="0" err="1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ซิงโครนัส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แม่เหล็กถาวร</a:t>
            </a:r>
            <a:b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• โมเดลแบบจำลองระบบฝังตัว</a:t>
            </a:r>
            <a:b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• โมเดลแบบจำลองบอร์ดอิน</a:t>
            </a:r>
            <a:r>
              <a:rPr lang="th-TH" sz="2400" b="0" i="0" dirty="0" err="1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เวอร์เต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อร์</a:t>
            </a:r>
            <a:r>
              <a:rPr lang="th-TH" sz="1600" dirty="0"/>
              <a:t> </a:t>
            </a:r>
            <a:endParaRPr lang="th-TH" sz="2400" dirty="0"/>
          </a:p>
          <a:p>
            <a:r>
              <a:rPr lang="th-TH" sz="2400" dirty="0"/>
              <a:t>ได้ทดสอบและทวนสอบการทำงานของอิน</a:t>
            </a:r>
            <a:r>
              <a:rPr lang="th-TH" sz="2400" dirty="0" err="1"/>
              <a:t>เวอร์เต</a:t>
            </a:r>
            <a:r>
              <a:rPr lang="th-TH" sz="2400" dirty="0"/>
              <a:t>อร์ และ</a:t>
            </a:r>
            <a:r>
              <a:rPr lang="th-TH" sz="2400" dirty="0" err="1"/>
              <a:t>อัล</a:t>
            </a:r>
            <a:r>
              <a:rPr lang="th-TH" sz="2400" dirty="0"/>
              <a:t>กอลิทึมในการลดกำลังสูญเสีย พบว่า สามารถทำงานและตัดสินใจได้ถูกต้อง</a:t>
            </a:r>
          </a:p>
          <a:p>
            <a:pPr marL="0" indent="0">
              <a:buNone/>
            </a:pPr>
            <a:endParaRPr lang="th-TH" sz="2400" dirty="0"/>
          </a:p>
          <a:p>
            <a:r>
              <a:rPr lang="th-TH" sz="2400" dirty="0"/>
              <a:t>ศึกษาการทำงานของแผ่นพื้นเก็บพลังงาน การเปรียบเทียบเชิงกล-ไฟฟ้า เครื่องจักรไฟฟ้า</a:t>
            </a:r>
            <a:r>
              <a:rPr lang="th-TH" sz="2400" dirty="0" err="1"/>
              <a:t>ซิงโครนัส</a:t>
            </a:r>
            <a:r>
              <a:rPr lang="th-TH" sz="2400" dirty="0"/>
              <a:t>แม่เหล็กถาวร และหลักการติดตามจุดทำงานสูงสุด</a:t>
            </a:r>
            <a:endParaRPr lang="en-US" sz="2400" dirty="0"/>
          </a:p>
          <a:p>
            <a:r>
              <a:rPr lang="th-TH" sz="2400" dirty="0"/>
              <a:t>ได้วงจรสมมูลไฟฟ้าที่รวมระบบทางกลของแผ่นพื้นเก็บพลังงาน และหาได้ และสร้างแบบจําลองด้วยโปรแกรม </a:t>
            </a:r>
            <a:r>
              <a:rPr lang="en-US" sz="2400" dirty="0"/>
              <a:t>MATLAB/Simulink </a:t>
            </a:r>
            <a:r>
              <a:rPr lang="th-TH" sz="2400" dirty="0"/>
              <a:t>และได้อัลกอริทึมการติดตามจุด</a:t>
            </a:r>
            <a:r>
              <a:rPr lang="th-TH" sz="2400" dirty="0" err="1"/>
              <a:t>ทํางาน</a:t>
            </a:r>
            <a:r>
              <a:rPr lang="th-TH" sz="2400" dirty="0"/>
              <a:t>สูงสุด กรณีที่รวมระบบอัลกอริทึมการติดตามจุด</a:t>
            </a:r>
            <a:r>
              <a:rPr lang="th-TH" sz="2400" dirty="0" err="1"/>
              <a:t>ทํางาน</a:t>
            </a:r>
            <a:r>
              <a:rPr lang="th-TH" sz="2400" dirty="0"/>
              <a:t>ที่ให้กําลังสูงสุดทางกลของแผ่นพื้นเก็บพลังงานมาคํานวณ สามารถ</a:t>
            </a:r>
            <a:r>
              <a:rPr lang="th-TH" sz="2400" dirty="0" err="1"/>
              <a:t>ทําให้</a:t>
            </a:r>
            <a:r>
              <a:rPr lang="th-TH" sz="2400" dirty="0"/>
              <a:t>ได้กําลังขาออกมีค่าที่สูงขึ้นจริง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91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201E-0168-4253-9448-83297862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7773-DB01-4E64-8DCB-5CD3C9B62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2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Develop an energy harvesting pavement.</a:t>
            </a:r>
          </a:p>
          <a:p>
            <a:r>
              <a:rPr lang="en-US" dirty="0"/>
              <a:t>Using a permanent magnet synchronous motor; PMSM as a generator for the pavement</a:t>
            </a:r>
          </a:p>
          <a:p>
            <a:r>
              <a:rPr lang="en-US" dirty="0"/>
              <a:t>Using</a:t>
            </a:r>
            <a:r>
              <a:rPr lang="th-TH" dirty="0"/>
              <a:t> </a:t>
            </a:r>
            <a:r>
              <a:rPr lang="en-US" dirty="0"/>
              <a:t>MATLAB</a:t>
            </a:r>
            <a:r>
              <a:rPr lang="en-US" baseline="30000" dirty="0"/>
              <a:t>TM</a:t>
            </a:r>
            <a:r>
              <a:rPr lang="en-US" dirty="0"/>
              <a:t>/</a:t>
            </a:r>
            <a:r>
              <a:rPr lang="en-US" dirty="0" err="1"/>
              <a:t>Simulink</a:t>
            </a:r>
            <a:r>
              <a:rPr lang="en-US" baseline="30000" dirty="0" err="1"/>
              <a:t>TM</a:t>
            </a:r>
            <a:r>
              <a:rPr lang="en-US" dirty="0"/>
              <a:t> to design and validate algorithm and the system</a:t>
            </a:r>
            <a:endParaRPr lang="th-TH" dirty="0"/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Using</a:t>
            </a:r>
            <a:r>
              <a:rPr lang="en-US" dirty="0">
                <a:latin typeface="TH Sarabun New" panose="020B0500040200020003" pitchFamily="34" charset="-34"/>
              </a:rPr>
              <a:t> </a:t>
            </a:r>
            <a:r>
              <a:rPr lang="en-US" dirty="0" err="1"/>
              <a:t>Simulink</a:t>
            </a:r>
            <a:r>
              <a:rPr lang="en-US" baseline="30000" dirty="0" err="1"/>
              <a:t>TM</a:t>
            </a:r>
            <a:r>
              <a:rPr lang="th-TH" dirty="0">
                <a:latin typeface="TH Sarabun New" panose="020B0500040200020003" pitchFamily="34" charset="-34"/>
              </a:rPr>
              <a:t> </a:t>
            </a:r>
            <a:r>
              <a:rPr lang="en-US" dirty="0"/>
              <a:t>Embedded </a:t>
            </a:r>
            <a:r>
              <a:rPr lang="en-US" dirty="0" err="1"/>
              <a:t>Coder</a:t>
            </a:r>
            <a:r>
              <a:rPr lang="en-US" baseline="30000" dirty="0" err="1"/>
              <a:t>TM</a:t>
            </a:r>
            <a:r>
              <a:rPr lang="en-US" baseline="30000" dirty="0"/>
              <a:t> </a:t>
            </a:r>
            <a:r>
              <a:rPr lang="en-US" dirty="0"/>
              <a:t> toolbox to generate C/C++ code optimized for embedded system.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Improve </a:t>
            </a:r>
            <a:r>
              <a:rPr lang="en-US" dirty="0"/>
              <a:t>the inverter efficiency using two arm modulation and first quadrant tracking algorithm; TAM &amp; FQT.</a:t>
            </a:r>
          </a:p>
          <a:p>
            <a:r>
              <a:rPr lang="en-US" dirty="0"/>
              <a:t>Develop maximum power point tracking algorithm; MPPT using electrical-mechanical system analogy</a:t>
            </a:r>
            <a:r>
              <a:rPr lang="th-TH" dirty="0"/>
              <a:t> </a:t>
            </a:r>
            <a:r>
              <a:rPr lang="en-US" dirty="0"/>
              <a:t>technique.</a:t>
            </a:r>
            <a:endParaRPr lang="en-US" dirty="0">
              <a:latin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313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CC81-BE3D-4465-B7C2-80F12A73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18DF57-9C48-4852-AB18-40AA6BFAD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831"/>
            <a:ext cx="10610509" cy="4723301"/>
          </a:xfrm>
        </p:spPr>
      </p:pic>
    </p:spTree>
    <p:extLst>
      <p:ext uri="{BB962C8B-B14F-4D97-AF65-F5344CB8AC3E}">
        <p14:creationId xmlns:p14="http://schemas.microsoft.com/office/powerpoint/2010/main" val="52627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C2E7-9998-4EAA-8F2F-78A846F3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C1AC4D-5439-4276-B367-0A7BD0F39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7" y="1825625"/>
            <a:ext cx="10486906" cy="4351338"/>
          </a:xfrm>
        </p:spPr>
      </p:pic>
    </p:spTree>
    <p:extLst>
      <p:ext uri="{BB962C8B-B14F-4D97-AF65-F5344CB8AC3E}">
        <p14:creationId xmlns:p14="http://schemas.microsoft.com/office/powerpoint/2010/main" val="71723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E17-2B09-434A-BF49-EEAB3EB4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Carrier based pulse width modulation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D373C0C-EE71-4D29-B2AE-8D1F5212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11" y="1825625"/>
            <a:ext cx="8306577" cy="4351338"/>
          </a:xfrm>
        </p:spPr>
      </p:pic>
    </p:spTree>
    <p:extLst>
      <p:ext uri="{BB962C8B-B14F-4D97-AF65-F5344CB8AC3E}">
        <p14:creationId xmlns:p14="http://schemas.microsoft.com/office/powerpoint/2010/main" val="126842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D031-7BAF-4CC5-A23F-551C120C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in an inverter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2F8CF1-3062-45FC-8C6C-D3848230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52" y="1321171"/>
            <a:ext cx="7596696" cy="4668223"/>
          </a:xfrm>
        </p:spPr>
      </p:pic>
    </p:spTree>
    <p:extLst>
      <p:ext uri="{BB962C8B-B14F-4D97-AF65-F5344CB8AC3E}">
        <p14:creationId xmlns:p14="http://schemas.microsoft.com/office/powerpoint/2010/main" val="15198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0426-6E46-40CC-B655-C7B97826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quadrant operation of </a:t>
            </a:r>
            <a:r>
              <a:rPr lang="en-US" dirty="0" err="1"/>
              <a:t>GaN</a:t>
            </a:r>
            <a:r>
              <a:rPr lang="en-US" dirty="0"/>
              <a:t> FET</a:t>
            </a:r>
          </a:p>
        </p:txBody>
      </p:sp>
      <p:pic>
        <p:nvPicPr>
          <p:cNvPr id="5" name="Content Placeholder 4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0CDE06D7-0994-4B54-AD18-343D37A13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70" y="1923911"/>
            <a:ext cx="6469859" cy="30101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8B0E1-6332-47A6-AEF2-E0425404335C}"/>
              </a:ext>
            </a:extLst>
          </p:cNvPr>
          <p:cNvSpPr txBox="1"/>
          <p:nvPr/>
        </p:nvSpPr>
        <p:spPr>
          <a:xfrm>
            <a:off x="3094892" y="5278287"/>
            <a:ext cx="246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quadrant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28BE3-7AB9-4838-8FDB-43A302043079}"/>
              </a:ext>
            </a:extLst>
          </p:cNvPr>
          <p:cNvSpPr txBox="1"/>
          <p:nvPr/>
        </p:nvSpPr>
        <p:spPr>
          <a:xfrm>
            <a:off x="6779461" y="5278287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quadrant operation</a:t>
            </a:r>
          </a:p>
        </p:txBody>
      </p:sp>
    </p:spTree>
    <p:extLst>
      <p:ext uri="{BB962C8B-B14F-4D97-AF65-F5344CB8AC3E}">
        <p14:creationId xmlns:p14="http://schemas.microsoft.com/office/powerpoint/2010/main" val="207570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F66EA534A84E4F8F2E2C16A9651BBF" ma:contentTypeVersion="7" ma:contentTypeDescription="Create a new document." ma:contentTypeScope="" ma:versionID="8031929511bcf6195e9173c4c5005a2e">
  <xsd:schema xmlns:xsd="http://www.w3.org/2001/XMLSchema" xmlns:xs="http://www.w3.org/2001/XMLSchema" xmlns:p="http://schemas.microsoft.com/office/2006/metadata/properties" xmlns:ns3="62eb285c-1054-474d-8f86-90409116e32d" xmlns:ns4="39f12f09-70e1-4cac-9bed-b6ea55e1bccb" targetNamespace="http://schemas.microsoft.com/office/2006/metadata/properties" ma:root="true" ma:fieldsID="5bb764339ba75abf7f0ca79c2eb1e6b6" ns3:_="" ns4:_="">
    <xsd:import namespace="62eb285c-1054-474d-8f86-90409116e32d"/>
    <xsd:import namespace="39f12f09-70e1-4cac-9bed-b6ea55e1bc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eb285c-1054-474d-8f86-90409116e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f12f09-70e1-4cac-9bed-b6ea55e1b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45BCB8-5D2B-4F5E-9BAE-D1D4BC5E2D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eb285c-1054-474d-8f86-90409116e32d"/>
    <ds:schemaRef ds:uri="39f12f09-70e1-4cac-9bed-b6ea55e1b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104F32-82FE-4B78-B70E-8CCD22059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4FF4C2-0A7A-4FB2-A357-8AEAAEF0E559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39f12f09-70e1-4cac-9bed-b6ea55e1bccb"/>
    <ds:schemaRef ds:uri="62eb285c-1054-474d-8f86-90409116e3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</TotalTime>
  <Words>2337</Words>
  <Application>Microsoft Office PowerPoint</Application>
  <PresentationFormat>Widescreen</PresentationFormat>
  <Paragraphs>260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GreekC</vt:lpstr>
      <vt:lpstr>TH Sarabun New</vt:lpstr>
      <vt:lpstr>THSarabunNew</vt:lpstr>
      <vt:lpstr>Office Theme</vt:lpstr>
      <vt:lpstr>Power Electronics for Electromechanical Energy-Harvesting System </vt:lpstr>
      <vt:lpstr>Introduction</vt:lpstr>
      <vt:lpstr>Introduction</vt:lpstr>
      <vt:lpstr>Overview</vt:lpstr>
      <vt:lpstr>Overview</vt:lpstr>
      <vt:lpstr>Inverter</vt:lpstr>
      <vt:lpstr>Carrier based pulse width modulation</vt:lpstr>
      <vt:lpstr>Loss in an inverter</vt:lpstr>
      <vt:lpstr>Third quadrant operation of GaN FET</vt:lpstr>
      <vt:lpstr>Third quadrant operation of GaN FET</vt:lpstr>
      <vt:lpstr>Two arm modulation; TAM</vt:lpstr>
      <vt:lpstr>Two arm modulation; TAM</vt:lpstr>
      <vt:lpstr>First Quadrant Tracking; FQT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TAM &amp; FQT Simulation Results</vt:lpstr>
      <vt:lpstr>หลักการและทฤษฎีที่เกี่ยวข้อง</vt:lpstr>
      <vt:lpstr>หลักการและทฤษฎีที่เกี่ยวข้อง</vt:lpstr>
      <vt:lpstr>หลักการและทฤษฎีที่เกี่ยวข้อง</vt:lpstr>
      <vt:lpstr>หลักการและทฤษฎีที่เกี่ยวข้อง</vt:lpstr>
      <vt:lpstr>หลักการและทฤษฎีที่เกี่ยวข้อง</vt:lpstr>
      <vt:lpstr>หลักการและทฤษฎีที่เกี่ยวข้อง</vt:lpstr>
      <vt:lpstr>หลักการและทฤษฎีที่เกี่ยวข้อง</vt:lpstr>
      <vt:lpstr>ผลลัพธ์จากการดำเนินการเบื้องต้น</vt:lpstr>
      <vt:lpstr>ผลลัพธ์จากการดำเนินการเบื้องต้น</vt:lpstr>
      <vt:lpstr>ผลลัพธ์จากการดำเนินการเบื้องต้น</vt:lpstr>
      <vt:lpstr>สรุปผลการดําเนินการ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 Wongprasoet</dc:creator>
  <cp:lastModifiedBy>Nataphon Kabkaew</cp:lastModifiedBy>
  <cp:revision>45</cp:revision>
  <dcterms:created xsi:type="dcterms:W3CDTF">2021-11-29T12:51:20Z</dcterms:created>
  <dcterms:modified xsi:type="dcterms:W3CDTF">2021-12-01T21:00:19Z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0x01010062F66EA534A84E4F8F2E2C16A9651BBF</vt:lpwstr>
  </property>
</Properties>
</file>